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2"/>
  </p:notesMasterIdLst>
  <p:sldIdLst>
    <p:sldId id="278" r:id="rId2"/>
    <p:sldId id="320" r:id="rId3"/>
    <p:sldId id="330" r:id="rId4"/>
    <p:sldId id="336" r:id="rId5"/>
    <p:sldId id="331" r:id="rId6"/>
    <p:sldId id="290" r:id="rId7"/>
    <p:sldId id="335" r:id="rId8"/>
    <p:sldId id="333" r:id="rId9"/>
    <p:sldId id="301" r:id="rId10"/>
    <p:sldId id="302" r:id="rId11"/>
    <p:sldId id="303" r:id="rId12"/>
    <p:sldId id="304" r:id="rId13"/>
    <p:sldId id="305" r:id="rId14"/>
    <p:sldId id="297" r:id="rId15"/>
    <p:sldId id="293" r:id="rId16"/>
    <p:sldId id="295" r:id="rId17"/>
    <p:sldId id="298" r:id="rId18"/>
    <p:sldId id="311" r:id="rId19"/>
    <p:sldId id="328"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B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830" autoAdjust="0"/>
  </p:normalViewPr>
  <p:slideViewPr>
    <p:cSldViewPr>
      <p:cViewPr>
        <p:scale>
          <a:sx n="68" d="100"/>
          <a:sy n="68" d="100"/>
        </p:scale>
        <p:origin x="-2552" y="560"/>
      </p:cViewPr>
      <p:guideLst>
        <p:guide orient="horz" pos="2160"/>
        <p:guide pos="2880"/>
      </p:guideLst>
    </p:cSldViewPr>
  </p:slideViewPr>
  <p:notesTextViewPr>
    <p:cViewPr>
      <p:scale>
        <a:sx n="100" d="100"/>
        <a:sy n="100" d="100"/>
      </p:scale>
      <p:origin x="0" y="0"/>
    </p:cViewPr>
  </p:notesTextViewPr>
  <p:sorterViewPr>
    <p:cViewPr>
      <p:scale>
        <a:sx n="128" d="100"/>
        <a:sy n="128"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7EF28E-7E62-0843-9D41-1D533FE36004}" type="doc">
      <dgm:prSet loTypeId="urn:microsoft.com/office/officeart/2005/8/layout/chevron2" loCatId="" qsTypeId="urn:microsoft.com/office/officeart/2005/8/quickstyle/simple4" qsCatId="simple" csTypeId="urn:microsoft.com/office/officeart/2005/8/colors/accent1_2" csCatId="accent1" phldr="1"/>
      <dgm:spPr/>
      <dgm:t>
        <a:bodyPr/>
        <a:lstStyle/>
        <a:p>
          <a:endParaRPr lang="en-US"/>
        </a:p>
      </dgm:t>
    </dgm:pt>
    <dgm:pt modelId="{56DBD220-DCF0-2540-94ED-8B1B9A7AE2CE}">
      <dgm:prSet phldrT="[Text]"/>
      <dgm:spPr/>
      <dgm:t>
        <a:bodyPr/>
        <a:lstStyle/>
        <a:p>
          <a:r>
            <a:rPr lang="en-US" dirty="0" smtClean="0"/>
            <a:t>Safety</a:t>
          </a:r>
          <a:endParaRPr lang="en-US" dirty="0"/>
        </a:p>
      </dgm:t>
    </dgm:pt>
    <dgm:pt modelId="{D4418C59-E7D4-EE48-ADAF-7024EAC71812}" type="parTrans" cxnId="{382BA215-0B71-2B4C-BFF5-A8856269D3EC}">
      <dgm:prSet/>
      <dgm:spPr/>
      <dgm:t>
        <a:bodyPr/>
        <a:lstStyle/>
        <a:p>
          <a:endParaRPr lang="en-US"/>
        </a:p>
      </dgm:t>
    </dgm:pt>
    <dgm:pt modelId="{819F602E-CD73-3B4C-944A-A7E4D8B2D091}" type="sibTrans" cxnId="{382BA215-0B71-2B4C-BFF5-A8856269D3EC}">
      <dgm:prSet/>
      <dgm:spPr/>
      <dgm:t>
        <a:bodyPr/>
        <a:lstStyle/>
        <a:p>
          <a:endParaRPr lang="en-US"/>
        </a:p>
      </dgm:t>
    </dgm:pt>
    <dgm:pt modelId="{EC28543C-CEFF-2644-B3F8-DA793255F863}">
      <dgm:prSet phldrT="[Text]"/>
      <dgm:spPr/>
      <dgm:t>
        <a:bodyPr/>
        <a:lstStyle/>
        <a:p>
          <a:r>
            <a:rPr lang="en-US" dirty="0" smtClean="0">
              <a:solidFill>
                <a:schemeClr val="tx1"/>
              </a:solidFill>
            </a:rPr>
            <a:t>Child safety while under court jurisdiction.</a:t>
          </a:r>
          <a:endParaRPr lang="en-US" dirty="0">
            <a:solidFill>
              <a:schemeClr val="tx1"/>
            </a:solidFill>
          </a:endParaRPr>
        </a:p>
      </dgm:t>
    </dgm:pt>
    <dgm:pt modelId="{563E3F22-0776-264F-8191-57B838AD185E}" type="parTrans" cxnId="{6015899F-B4E7-554F-B16A-18E988E2C867}">
      <dgm:prSet/>
      <dgm:spPr/>
      <dgm:t>
        <a:bodyPr/>
        <a:lstStyle/>
        <a:p>
          <a:endParaRPr lang="en-US"/>
        </a:p>
      </dgm:t>
    </dgm:pt>
    <dgm:pt modelId="{C6B60F37-56FE-B444-9759-6EB9CBCEA749}" type="sibTrans" cxnId="{6015899F-B4E7-554F-B16A-18E988E2C867}">
      <dgm:prSet/>
      <dgm:spPr/>
      <dgm:t>
        <a:bodyPr/>
        <a:lstStyle/>
        <a:p>
          <a:endParaRPr lang="en-US"/>
        </a:p>
      </dgm:t>
    </dgm:pt>
    <dgm:pt modelId="{197823D8-2AE7-E347-AE50-0C07D9F4D1ED}">
      <dgm:prSet phldrT="[Text]"/>
      <dgm:spPr/>
      <dgm:t>
        <a:bodyPr/>
        <a:lstStyle/>
        <a:p>
          <a:r>
            <a:rPr lang="en-US" dirty="0" smtClean="0"/>
            <a:t>Permanency</a:t>
          </a:r>
          <a:endParaRPr lang="en-US" dirty="0"/>
        </a:p>
      </dgm:t>
    </dgm:pt>
    <dgm:pt modelId="{D4308DAF-F8D4-D14E-A06C-854E8FA1163B}" type="parTrans" cxnId="{DD2CD02A-3CC6-814A-96ED-080FD5EB1C6E}">
      <dgm:prSet/>
      <dgm:spPr/>
      <dgm:t>
        <a:bodyPr/>
        <a:lstStyle/>
        <a:p>
          <a:endParaRPr lang="en-US"/>
        </a:p>
      </dgm:t>
    </dgm:pt>
    <dgm:pt modelId="{ED42BD6F-F495-8C42-9EE3-93E515CCF3AA}" type="sibTrans" cxnId="{DD2CD02A-3CC6-814A-96ED-080FD5EB1C6E}">
      <dgm:prSet/>
      <dgm:spPr/>
      <dgm:t>
        <a:bodyPr/>
        <a:lstStyle/>
        <a:p>
          <a:endParaRPr lang="en-US"/>
        </a:p>
      </dgm:t>
    </dgm:pt>
    <dgm:pt modelId="{CEE91746-1FD2-AE4C-9BCC-13ABDCDFD482}">
      <dgm:prSet phldrT="[Text]"/>
      <dgm:spPr/>
      <dgm:t>
        <a:bodyPr/>
        <a:lstStyle/>
        <a:p>
          <a:r>
            <a:rPr lang="en-US" dirty="0" smtClean="0">
              <a:solidFill>
                <a:srgbClr val="000000"/>
              </a:solidFill>
            </a:rPr>
            <a:t>Achievement of child permanency.</a:t>
          </a:r>
          <a:endParaRPr lang="en-US" dirty="0">
            <a:solidFill>
              <a:srgbClr val="000000"/>
            </a:solidFill>
          </a:endParaRPr>
        </a:p>
      </dgm:t>
    </dgm:pt>
    <dgm:pt modelId="{A288CDEF-65FA-5145-B056-BD84A4551DB3}" type="parTrans" cxnId="{414DC987-2B8E-C249-80D5-3D1460F8BEF4}">
      <dgm:prSet/>
      <dgm:spPr/>
      <dgm:t>
        <a:bodyPr/>
        <a:lstStyle/>
        <a:p>
          <a:endParaRPr lang="en-US"/>
        </a:p>
      </dgm:t>
    </dgm:pt>
    <dgm:pt modelId="{563A57B0-1E84-8C4B-BC9E-ADCB8214A56C}" type="sibTrans" cxnId="{414DC987-2B8E-C249-80D5-3D1460F8BEF4}">
      <dgm:prSet/>
      <dgm:spPr/>
      <dgm:t>
        <a:bodyPr/>
        <a:lstStyle/>
        <a:p>
          <a:endParaRPr lang="en-US"/>
        </a:p>
      </dgm:t>
    </dgm:pt>
    <dgm:pt modelId="{759B29A8-E582-A444-ADA4-8CC55B858DD7}">
      <dgm:prSet phldrT="[Text]"/>
      <dgm:spPr/>
      <dgm:t>
        <a:bodyPr/>
        <a:lstStyle/>
        <a:p>
          <a:r>
            <a:rPr lang="en-US" dirty="0" smtClean="0"/>
            <a:t>Due Process</a:t>
          </a:r>
          <a:endParaRPr lang="en-US" dirty="0"/>
        </a:p>
      </dgm:t>
    </dgm:pt>
    <dgm:pt modelId="{CB9F8B29-3382-004D-8727-14142761F14E}" type="parTrans" cxnId="{568CCFA6-E797-5042-BAC7-9040780F0902}">
      <dgm:prSet/>
      <dgm:spPr/>
      <dgm:t>
        <a:bodyPr/>
        <a:lstStyle/>
        <a:p>
          <a:endParaRPr lang="en-US"/>
        </a:p>
      </dgm:t>
    </dgm:pt>
    <dgm:pt modelId="{BF5EB86D-E64B-E743-B978-01D7AE1BF514}" type="sibTrans" cxnId="{568CCFA6-E797-5042-BAC7-9040780F0902}">
      <dgm:prSet/>
      <dgm:spPr/>
      <dgm:t>
        <a:bodyPr/>
        <a:lstStyle/>
        <a:p>
          <a:endParaRPr lang="en-US"/>
        </a:p>
      </dgm:t>
    </dgm:pt>
    <dgm:pt modelId="{55DF7BEA-415C-C047-810C-E71704AE44C1}">
      <dgm:prSet phldrT="[Text]"/>
      <dgm:spPr/>
      <dgm:t>
        <a:bodyPr/>
        <a:lstStyle/>
        <a:p>
          <a:r>
            <a:rPr lang="en-US" dirty="0" smtClean="0">
              <a:solidFill>
                <a:srgbClr val="000000"/>
              </a:solidFill>
            </a:rPr>
            <a:t>Number of Judges per case.</a:t>
          </a:r>
          <a:endParaRPr lang="en-US" dirty="0">
            <a:solidFill>
              <a:srgbClr val="000000"/>
            </a:solidFill>
          </a:endParaRPr>
        </a:p>
      </dgm:t>
    </dgm:pt>
    <dgm:pt modelId="{5F1C8874-A2C1-D744-A906-ADB366AB2DB5}" type="parTrans" cxnId="{40683CBB-F36D-1440-9142-7D3D28FAA18E}">
      <dgm:prSet/>
      <dgm:spPr/>
      <dgm:t>
        <a:bodyPr/>
        <a:lstStyle/>
        <a:p>
          <a:endParaRPr lang="en-US"/>
        </a:p>
      </dgm:t>
    </dgm:pt>
    <dgm:pt modelId="{4C97BFF6-D503-C84B-8794-46373E9398A3}" type="sibTrans" cxnId="{40683CBB-F36D-1440-9142-7D3D28FAA18E}">
      <dgm:prSet/>
      <dgm:spPr/>
      <dgm:t>
        <a:bodyPr/>
        <a:lstStyle/>
        <a:p>
          <a:endParaRPr lang="en-US"/>
        </a:p>
      </dgm:t>
    </dgm:pt>
    <dgm:pt modelId="{101C8DF9-2374-9C4F-840B-9EC89123F192}">
      <dgm:prSet phldrT="[Text]"/>
      <dgm:spPr/>
      <dgm:t>
        <a:bodyPr/>
        <a:lstStyle/>
        <a:p>
          <a:r>
            <a:rPr lang="en-US" dirty="0" smtClean="0">
              <a:solidFill>
                <a:srgbClr val="000000"/>
              </a:solidFill>
            </a:rPr>
            <a:t>Service of process to parties.</a:t>
          </a:r>
          <a:endParaRPr lang="en-US" dirty="0">
            <a:solidFill>
              <a:srgbClr val="000000"/>
            </a:solidFill>
          </a:endParaRPr>
        </a:p>
      </dgm:t>
    </dgm:pt>
    <dgm:pt modelId="{1F6D4C17-8A76-7F42-AA40-B31BE4982979}" type="parTrans" cxnId="{C0ACE38D-0C51-3F4C-87DF-723F0F154939}">
      <dgm:prSet/>
      <dgm:spPr/>
      <dgm:t>
        <a:bodyPr/>
        <a:lstStyle/>
        <a:p>
          <a:endParaRPr lang="en-US"/>
        </a:p>
      </dgm:t>
    </dgm:pt>
    <dgm:pt modelId="{0ADA1397-CE5F-F644-9C62-6D8FDBBDEF5C}" type="sibTrans" cxnId="{C0ACE38D-0C51-3F4C-87DF-723F0F154939}">
      <dgm:prSet/>
      <dgm:spPr/>
      <dgm:t>
        <a:bodyPr/>
        <a:lstStyle/>
        <a:p>
          <a:endParaRPr lang="en-US"/>
        </a:p>
      </dgm:t>
    </dgm:pt>
    <dgm:pt modelId="{3C05A2F0-7170-DD4E-96DB-147AE158EB00}">
      <dgm:prSet phldrT="[Text]"/>
      <dgm:spPr/>
      <dgm:t>
        <a:bodyPr/>
        <a:lstStyle/>
        <a:p>
          <a:r>
            <a:rPr lang="en-US" dirty="0" smtClean="0"/>
            <a:t>Timeliness</a:t>
          </a:r>
          <a:endParaRPr lang="en-US" dirty="0"/>
        </a:p>
      </dgm:t>
    </dgm:pt>
    <dgm:pt modelId="{D49E3543-2D15-3D40-819B-77D95141F46A}" type="parTrans" cxnId="{FCE17596-BD1F-2346-8E12-90F14F3A513C}">
      <dgm:prSet/>
      <dgm:spPr/>
      <dgm:t>
        <a:bodyPr/>
        <a:lstStyle/>
        <a:p>
          <a:endParaRPr lang="en-US"/>
        </a:p>
      </dgm:t>
    </dgm:pt>
    <dgm:pt modelId="{1DC89646-DCEC-BB4F-90A3-F2B4CAB1C9A1}" type="sibTrans" cxnId="{FCE17596-BD1F-2346-8E12-90F14F3A513C}">
      <dgm:prSet/>
      <dgm:spPr/>
      <dgm:t>
        <a:bodyPr/>
        <a:lstStyle/>
        <a:p>
          <a:endParaRPr lang="en-US"/>
        </a:p>
      </dgm:t>
    </dgm:pt>
    <dgm:pt modelId="{0F5273C7-BF52-884F-93A8-9A01256C3E53}">
      <dgm:prSet phldrT="[Text]"/>
      <dgm:spPr/>
      <dgm:t>
        <a:bodyPr/>
        <a:lstStyle/>
        <a:p>
          <a:r>
            <a:rPr lang="en-US" dirty="0" smtClean="0">
              <a:solidFill>
                <a:schemeClr val="tx1"/>
              </a:solidFill>
            </a:rPr>
            <a:t>Child safety after release form court jurisdiction.</a:t>
          </a:r>
          <a:endParaRPr lang="en-US" dirty="0">
            <a:solidFill>
              <a:schemeClr val="tx1"/>
            </a:solidFill>
          </a:endParaRPr>
        </a:p>
      </dgm:t>
    </dgm:pt>
    <dgm:pt modelId="{233AF155-13C8-284D-A352-47DB1442D096}" type="parTrans" cxnId="{855572F5-9D32-C744-A93B-3A8C1AA3B917}">
      <dgm:prSet/>
      <dgm:spPr/>
      <dgm:t>
        <a:bodyPr/>
        <a:lstStyle/>
        <a:p>
          <a:endParaRPr lang="en-US"/>
        </a:p>
      </dgm:t>
    </dgm:pt>
    <dgm:pt modelId="{244619A4-1021-EF46-85B6-38C053EA6F0A}" type="sibTrans" cxnId="{855572F5-9D32-C744-A93B-3A8C1AA3B917}">
      <dgm:prSet/>
      <dgm:spPr/>
      <dgm:t>
        <a:bodyPr/>
        <a:lstStyle/>
        <a:p>
          <a:endParaRPr lang="en-US"/>
        </a:p>
      </dgm:t>
    </dgm:pt>
    <dgm:pt modelId="{C23E4AAE-A240-0C45-9699-ACAD469805A2}">
      <dgm:prSet phldrT="[Text]"/>
      <dgm:spPr/>
      <dgm:t>
        <a:bodyPr/>
        <a:lstStyle/>
        <a:p>
          <a:r>
            <a:rPr lang="en-US" dirty="0" smtClean="0">
              <a:solidFill>
                <a:srgbClr val="000000"/>
              </a:solidFill>
            </a:rPr>
            <a:t>Time to permanent placement</a:t>
          </a:r>
          <a:endParaRPr lang="en-US" dirty="0">
            <a:solidFill>
              <a:srgbClr val="000000"/>
            </a:solidFill>
          </a:endParaRPr>
        </a:p>
      </dgm:t>
    </dgm:pt>
    <dgm:pt modelId="{9ED5366F-BDDC-4643-8E43-E5B3C2A96EF4}" type="parTrans" cxnId="{D9554AF2-4E52-B749-8489-B1F12BBB5291}">
      <dgm:prSet/>
      <dgm:spPr/>
      <dgm:t>
        <a:bodyPr/>
        <a:lstStyle/>
        <a:p>
          <a:endParaRPr lang="en-US"/>
        </a:p>
      </dgm:t>
    </dgm:pt>
    <dgm:pt modelId="{083EA693-AC8C-3A47-A5FC-15170470F332}" type="sibTrans" cxnId="{D9554AF2-4E52-B749-8489-B1F12BBB5291}">
      <dgm:prSet/>
      <dgm:spPr/>
      <dgm:t>
        <a:bodyPr/>
        <a:lstStyle/>
        <a:p>
          <a:endParaRPr lang="en-US"/>
        </a:p>
      </dgm:t>
    </dgm:pt>
    <dgm:pt modelId="{9F48C3BF-CA6F-B640-839D-EC561EFBDE60}">
      <dgm:prSet phldrT="[Text]"/>
      <dgm:spPr/>
      <dgm:t>
        <a:bodyPr/>
        <a:lstStyle/>
        <a:p>
          <a:r>
            <a:rPr lang="en-US" dirty="0" smtClean="0">
              <a:solidFill>
                <a:srgbClr val="000000"/>
              </a:solidFill>
            </a:rPr>
            <a:t>Time to Adjudication</a:t>
          </a:r>
          <a:endParaRPr lang="en-US" dirty="0">
            <a:solidFill>
              <a:srgbClr val="000000"/>
            </a:solidFill>
          </a:endParaRPr>
        </a:p>
      </dgm:t>
    </dgm:pt>
    <dgm:pt modelId="{898EC41D-C91C-8145-A6F7-0033E34AFB97}" type="parTrans" cxnId="{5C3ECFF7-2C41-194B-AC83-8248E088CFB4}">
      <dgm:prSet/>
      <dgm:spPr/>
      <dgm:t>
        <a:bodyPr/>
        <a:lstStyle/>
        <a:p>
          <a:endParaRPr lang="en-US"/>
        </a:p>
      </dgm:t>
    </dgm:pt>
    <dgm:pt modelId="{E8C72E64-51B0-9845-8521-44CA49B2946E}" type="sibTrans" cxnId="{5C3ECFF7-2C41-194B-AC83-8248E088CFB4}">
      <dgm:prSet/>
      <dgm:spPr/>
      <dgm:t>
        <a:bodyPr/>
        <a:lstStyle/>
        <a:p>
          <a:endParaRPr lang="en-US"/>
        </a:p>
      </dgm:t>
    </dgm:pt>
    <dgm:pt modelId="{A40DF9E6-0105-5D41-B296-F38FB2EC6206}">
      <dgm:prSet phldrT="[Text]"/>
      <dgm:spPr/>
      <dgm:t>
        <a:bodyPr/>
        <a:lstStyle/>
        <a:p>
          <a:r>
            <a:rPr lang="en-US" dirty="0" smtClean="0">
              <a:solidFill>
                <a:srgbClr val="000000"/>
              </a:solidFill>
            </a:rPr>
            <a:t>Time to first permanency hearing</a:t>
          </a:r>
          <a:endParaRPr lang="en-US" dirty="0">
            <a:solidFill>
              <a:srgbClr val="000000"/>
            </a:solidFill>
          </a:endParaRPr>
        </a:p>
      </dgm:t>
    </dgm:pt>
    <dgm:pt modelId="{10865A55-280E-CC4C-B2AF-C0D4B3E9EBF1}" type="parTrans" cxnId="{86B5A35B-0F6F-314E-8940-0D8B68F73582}">
      <dgm:prSet/>
      <dgm:spPr/>
      <dgm:t>
        <a:bodyPr/>
        <a:lstStyle/>
        <a:p>
          <a:endParaRPr lang="en-US"/>
        </a:p>
      </dgm:t>
    </dgm:pt>
    <dgm:pt modelId="{6B2BF3EB-26D7-4343-99C8-800C4123F999}" type="sibTrans" cxnId="{86B5A35B-0F6F-314E-8940-0D8B68F73582}">
      <dgm:prSet/>
      <dgm:spPr/>
      <dgm:t>
        <a:bodyPr/>
        <a:lstStyle/>
        <a:p>
          <a:endParaRPr lang="en-US"/>
        </a:p>
      </dgm:t>
    </dgm:pt>
    <dgm:pt modelId="{90B286DE-C032-E147-9D4D-68DBD04C5974}">
      <dgm:prSet phldrT="[Text]"/>
      <dgm:spPr/>
      <dgm:t>
        <a:bodyPr/>
        <a:lstStyle/>
        <a:p>
          <a:r>
            <a:rPr lang="en-US" dirty="0" smtClean="0">
              <a:solidFill>
                <a:srgbClr val="000000"/>
              </a:solidFill>
            </a:rPr>
            <a:t>Time to termination of parental rights petition</a:t>
          </a:r>
          <a:endParaRPr lang="en-US" dirty="0">
            <a:solidFill>
              <a:srgbClr val="000000"/>
            </a:solidFill>
          </a:endParaRPr>
        </a:p>
      </dgm:t>
    </dgm:pt>
    <dgm:pt modelId="{A8FFC679-C8E6-574B-AEFC-4E032F1FD595}" type="parTrans" cxnId="{37346E27-2D72-AE4C-9D53-B2C5EEA47EA4}">
      <dgm:prSet/>
      <dgm:spPr/>
      <dgm:t>
        <a:bodyPr/>
        <a:lstStyle/>
        <a:p>
          <a:endParaRPr lang="en-US"/>
        </a:p>
      </dgm:t>
    </dgm:pt>
    <dgm:pt modelId="{C8931DB7-4E59-3A44-ABCA-61232EEC27DD}" type="sibTrans" cxnId="{37346E27-2D72-AE4C-9D53-B2C5EEA47EA4}">
      <dgm:prSet/>
      <dgm:spPr/>
      <dgm:t>
        <a:bodyPr/>
        <a:lstStyle/>
        <a:p>
          <a:endParaRPr lang="en-US"/>
        </a:p>
      </dgm:t>
    </dgm:pt>
    <dgm:pt modelId="{E97C782B-207E-6F45-837C-09176F19D5C3}" type="pres">
      <dgm:prSet presAssocID="{D57EF28E-7E62-0843-9D41-1D533FE36004}" presName="linearFlow" presStyleCnt="0">
        <dgm:presLayoutVars>
          <dgm:dir/>
          <dgm:animLvl val="lvl"/>
          <dgm:resizeHandles val="exact"/>
        </dgm:presLayoutVars>
      </dgm:prSet>
      <dgm:spPr/>
      <dgm:t>
        <a:bodyPr/>
        <a:lstStyle/>
        <a:p>
          <a:endParaRPr lang="en-US"/>
        </a:p>
      </dgm:t>
    </dgm:pt>
    <dgm:pt modelId="{6ABC6A1D-4E6B-EC4A-A062-5193644F97BB}" type="pres">
      <dgm:prSet presAssocID="{56DBD220-DCF0-2540-94ED-8B1B9A7AE2CE}" presName="composite" presStyleCnt="0"/>
      <dgm:spPr/>
    </dgm:pt>
    <dgm:pt modelId="{1AD0E2E3-0C36-D349-BAE8-DB2ABE258309}" type="pres">
      <dgm:prSet presAssocID="{56DBD220-DCF0-2540-94ED-8B1B9A7AE2CE}" presName="parentText" presStyleLbl="alignNode1" presStyleIdx="0" presStyleCnt="4">
        <dgm:presLayoutVars>
          <dgm:chMax val="1"/>
          <dgm:bulletEnabled val="1"/>
        </dgm:presLayoutVars>
      </dgm:prSet>
      <dgm:spPr/>
      <dgm:t>
        <a:bodyPr/>
        <a:lstStyle/>
        <a:p>
          <a:endParaRPr lang="en-US"/>
        </a:p>
      </dgm:t>
    </dgm:pt>
    <dgm:pt modelId="{5F61F3E4-7CF2-D64B-BDB8-B921F9DE04E5}" type="pres">
      <dgm:prSet presAssocID="{56DBD220-DCF0-2540-94ED-8B1B9A7AE2CE}" presName="descendantText" presStyleLbl="alignAcc1" presStyleIdx="0" presStyleCnt="4" custLinFactNeighborX="192" custLinFactNeighborY="-832">
        <dgm:presLayoutVars>
          <dgm:bulletEnabled val="1"/>
        </dgm:presLayoutVars>
      </dgm:prSet>
      <dgm:spPr/>
      <dgm:t>
        <a:bodyPr/>
        <a:lstStyle/>
        <a:p>
          <a:endParaRPr lang="en-US"/>
        </a:p>
      </dgm:t>
    </dgm:pt>
    <dgm:pt modelId="{D88DF326-0F31-B745-B7B7-931E3045D16E}" type="pres">
      <dgm:prSet presAssocID="{819F602E-CD73-3B4C-944A-A7E4D8B2D091}" presName="sp" presStyleCnt="0"/>
      <dgm:spPr/>
    </dgm:pt>
    <dgm:pt modelId="{4565FF6C-1B76-5A4E-BFBE-87BAA314DBD2}" type="pres">
      <dgm:prSet presAssocID="{197823D8-2AE7-E347-AE50-0C07D9F4D1ED}" presName="composite" presStyleCnt="0"/>
      <dgm:spPr/>
    </dgm:pt>
    <dgm:pt modelId="{011E5C63-00C2-C14C-A658-F4F44CA9E0D4}" type="pres">
      <dgm:prSet presAssocID="{197823D8-2AE7-E347-AE50-0C07D9F4D1ED}" presName="parentText" presStyleLbl="alignNode1" presStyleIdx="1" presStyleCnt="4">
        <dgm:presLayoutVars>
          <dgm:chMax val="1"/>
          <dgm:bulletEnabled val="1"/>
        </dgm:presLayoutVars>
      </dgm:prSet>
      <dgm:spPr/>
      <dgm:t>
        <a:bodyPr/>
        <a:lstStyle/>
        <a:p>
          <a:endParaRPr lang="en-US"/>
        </a:p>
      </dgm:t>
    </dgm:pt>
    <dgm:pt modelId="{9069B612-D9F8-894C-AA74-670FDDF6D525}" type="pres">
      <dgm:prSet presAssocID="{197823D8-2AE7-E347-AE50-0C07D9F4D1ED}" presName="descendantText" presStyleLbl="alignAcc1" presStyleIdx="1" presStyleCnt="4" custScaleY="50647">
        <dgm:presLayoutVars>
          <dgm:bulletEnabled val="1"/>
        </dgm:presLayoutVars>
      </dgm:prSet>
      <dgm:spPr/>
      <dgm:t>
        <a:bodyPr/>
        <a:lstStyle/>
        <a:p>
          <a:endParaRPr lang="en-US"/>
        </a:p>
      </dgm:t>
    </dgm:pt>
    <dgm:pt modelId="{C675F87F-71ED-D945-A5B5-579921EB9D1D}" type="pres">
      <dgm:prSet presAssocID="{ED42BD6F-F495-8C42-9EE3-93E515CCF3AA}" presName="sp" presStyleCnt="0"/>
      <dgm:spPr/>
    </dgm:pt>
    <dgm:pt modelId="{B8903D38-7674-2F46-A2F8-8473FA2BBE57}" type="pres">
      <dgm:prSet presAssocID="{759B29A8-E582-A444-ADA4-8CC55B858DD7}" presName="composite" presStyleCnt="0"/>
      <dgm:spPr/>
    </dgm:pt>
    <dgm:pt modelId="{FF96AF94-1654-9B44-B7E2-576803A8D814}" type="pres">
      <dgm:prSet presAssocID="{759B29A8-E582-A444-ADA4-8CC55B858DD7}" presName="parentText" presStyleLbl="alignNode1" presStyleIdx="2" presStyleCnt="4">
        <dgm:presLayoutVars>
          <dgm:chMax val="1"/>
          <dgm:bulletEnabled val="1"/>
        </dgm:presLayoutVars>
      </dgm:prSet>
      <dgm:spPr/>
      <dgm:t>
        <a:bodyPr/>
        <a:lstStyle/>
        <a:p>
          <a:endParaRPr lang="en-US"/>
        </a:p>
      </dgm:t>
    </dgm:pt>
    <dgm:pt modelId="{567CF5A7-0C86-D044-A5C4-28765CAD2F3F}" type="pres">
      <dgm:prSet presAssocID="{759B29A8-E582-A444-ADA4-8CC55B858DD7}" presName="descendantText" presStyleLbl="alignAcc1" presStyleIdx="2" presStyleCnt="4">
        <dgm:presLayoutVars>
          <dgm:bulletEnabled val="1"/>
        </dgm:presLayoutVars>
      </dgm:prSet>
      <dgm:spPr/>
      <dgm:t>
        <a:bodyPr/>
        <a:lstStyle/>
        <a:p>
          <a:endParaRPr lang="en-US"/>
        </a:p>
      </dgm:t>
    </dgm:pt>
    <dgm:pt modelId="{CBAD3E2C-6DCA-A94B-B6EF-DCA872A4930A}" type="pres">
      <dgm:prSet presAssocID="{BF5EB86D-E64B-E743-B978-01D7AE1BF514}" presName="sp" presStyleCnt="0"/>
      <dgm:spPr/>
    </dgm:pt>
    <dgm:pt modelId="{BBFD1B62-0166-624C-8CF3-39B1C2D4B8AB}" type="pres">
      <dgm:prSet presAssocID="{3C05A2F0-7170-DD4E-96DB-147AE158EB00}" presName="composite" presStyleCnt="0"/>
      <dgm:spPr/>
    </dgm:pt>
    <dgm:pt modelId="{9CB354BC-FC25-8A4E-8DE1-EFE207B445E0}" type="pres">
      <dgm:prSet presAssocID="{3C05A2F0-7170-DD4E-96DB-147AE158EB00}" presName="parentText" presStyleLbl="alignNode1" presStyleIdx="3" presStyleCnt="4">
        <dgm:presLayoutVars>
          <dgm:chMax val="1"/>
          <dgm:bulletEnabled val="1"/>
        </dgm:presLayoutVars>
      </dgm:prSet>
      <dgm:spPr/>
      <dgm:t>
        <a:bodyPr/>
        <a:lstStyle/>
        <a:p>
          <a:endParaRPr lang="en-US"/>
        </a:p>
      </dgm:t>
    </dgm:pt>
    <dgm:pt modelId="{ECEC1F89-06ED-244E-8E1C-E6F25BE62AF1}" type="pres">
      <dgm:prSet presAssocID="{3C05A2F0-7170-DD4E-96DB-147AE158EB00}" presName="descendantText" presStyleLbl="alignAcc1" presStyleIdx="3" presStyleCnt="4" custScaleY="166929">
        <dgm:presLayoutVars>
          <dgm:bulletEnabled val="1"/>
        </dgm:presLayoutVars>
      </dgm:prSet>
      <dgm:spPr/>
      <dgm:t>
        <a:bodyPr/>
        <a:lstStyle/>
        <a:p>
          <a:endParaRPr lang="en-US"/>
        </a:p>
      </dgm:t>
    </dgm:pt>
  </dgm:ptLst>
  <dgm:cxnLst>
    <dgm:cxn modelId="{C5EB2889-ED27-C34A-83B4-4C832D37C301}" type="presOf" srcId="{C23E4AAE-A240-0C45-9699-ACAD469805A2}" destId="{ECEC1F89-06ED-244E-8E1C-E6F25BE62AF1}" srcOrd="0" destOrd="0" presId="urn:microsoft.com/office/officeart/2005/8/layout/chevron2"/>
    <dgm:cxn modelId="{45D893B2-2735-9D4F-80D7-D9761F3FAF5F}" type="presOf" srcId="{55DF7BEA-415C-C047-810C-E71704AE44C1}" destId="{567CF5A7-0C86-D044-A5C4-28765CAD2F3F}" srcOrd="0" destOrd="0" presId="urn:microsoft.com/office/officeart/2005/8/layout/chevron2"/>
    <dgm:cxn modelId="{FB985050-7F91-1E4A-A084-2CE64DD5C427}" type="presOf" srcId="{A40DF9E6-0105-5D41-B296-F38FB2EC6206}" destId="{ECEC1F89-06ED-244E-8E1C-E6F25BE62AF1}" srcOrd="0" destOrd="2" presId="urn:microsoft.com/office/officeart/2005/8/layout/chevron2"/>
    <dgm:cxn modelId="{D9554AF2-4E52-B749-8489-B1F12BBB5291}" srcId="{3C05A2F0-7170-DD4E-96DB-147AE158EB00}" destId="{C23E4AAE-A240-0C45-9699-ACAD469805A2}" srcOrd="0" destOrd="0" parTransId="{9ED5366F-BDDC-4643-8E43-E5B3C2A96EF4}" sibTransId="{083EA693-AC8C-3A47-A5FC-15170470F332}"/>
    <dgm:cxn modelId="{86B5A35B-0F6F-314E-8940-0D8B68F73582}" srcId="{3C05A2F0-7170-DD4E-96DB-147AE158EB00}" destId="{A40DF9E6-0105-5D41-B296-F38FB2EC6206}" srcOrd="2" destOrd="0" parTransId="{10865A55-280E-CC4C-B2AF-C0D4B3E9EBF1}" sibTransId="{6B2BF3EB-26D7-4343-99C8-800C4123F999}"/>
    <dgm:cxn modelId="{6CC98EAF-CF28-444A-8213-5D33D1BE4FCA}" type="presOf" srcId="{D57EF28E-7E62-0843-9D41-1D533FE36004}" destId="{E97C782B-207E-6F45-837C-09176F19D5C3}" srcOrd="0" destOrd="0" presId="urn:microsoft.com/office/officeart/2005/8/layout/chevron2"/>
    <dgm:cxn modelId="{2F13BE8B-A8B3-524C-A35E-A22C2BC0DAFE}" type="presOf" srcId="{90B286DE-C032-E147-9D4D-68DBD04C5974}" destId="{ECEC1F89-06ED-244E-8E1C-E6F25BE62AF1}" srcOrd="0" destOrd="3" presId="urn:microsoft.com/office/officeart/2005/8/layout/chevron2"/>
    <dgm:cxn modelId="{69808C13-5B32-3C4D-B1E5-92C1CD012059}" type="presOf" srcId="{EC28543C-CEFF-2644-B3F8-DA793255F863}" destId="{5F61F3E4-7CF2-D64B-BDB8-B921F9DE04E5}" srcOrd="0" destOrd="0" presId="urn:microsoft.com/office/officeart/2005/8/layout/chevron2"/>
    <dgm:cxn modelId="{9455CA64-2AD1-7145-BCB4-DFB8DFF23DD1}" type="presOf" srcId="{3C05A2F0-7170-DD4E-96DB-147AE158EB00}" destId="{9CB354BC-FC25-8A4E-8DE1-EFE207B445E0}" srcOrd="0" destOrd="0" presId="urn:microsoft.com/office/officeart/2005/8/layout/chevron2"/>
    <dgm:cxn modelId="{2CF91050-CA86-6140-A089-4158B106459B}" type="presOf" srcId="{197823D8-2AE7-E347-AE50-0C07D9F4D1ED}" destId="{011E5C63-00C2-C14C-A658-F4F44CA9E0D4}" srcOrd="0" destOrd="0" presId="urn:microsoft.com/office/officeart/2005/8/layout/chevron2"/>
    <dgm:cxn modelId="{AC11F26A-6D2B-214D-9F2F-CD6CB11F7BEE}" type="presOf" srcId="{759B29A8-E582-A444-ADA4-8CC55B858DD7}" destId="{FF96AF94-1654-9B44-B7E2-576803A8D814}" srcOrd="0" destOrd="0" presId="urn:microsoft.com/office/officeart/2005/8/layout/chevron2"/>
    <dgm:cxn modelId="{37346E27-2D72-AE4C-9D53-B2C5EEA47EA4}" srcId="{3C05A2F0-7170-DD4E-96DB-147AE158EB00}" destId="{90B286DE-C032-E147-9D4D-68DBD04C5974}" srcOrd="3" destOrd="0" parTransId="{A8FFC679-C8E6-574B-AEFC-4E032F1FD595}" sibTransId="{C8931DB7-4E59-3A44-ABCA-61232EEC27DD}"/>
    <dgm:cxn modelId="{892D4D3D-4370-5043-B9CC-0BA6772F8BA3}" type="presOf" srcId="{101C8DF9-2374-9C4F-840B-9EC89123F192}" destId="{567CF5A7-0C86-D044-A5C4-28765CAD2F3F}" srcOrd="0" destOrd="1" presId="urn:microsoft.com/office/officeart/2005/8/layout/chevron2"/>
    <dgm:cxn modelId="{FCE17596-BD1F-2346-8E12-90F14F3A513C}" srcId="{D57EF28E-7E62-0843-9D41-1D533FE36004}" destId="{3C05A2F0-7170-DD4E-96DB-147AE158EB00}" srcOrd="3" destOrd="0" parTransId="{D49E3543-2D15-3D40-819B-77D95141F46A}" sibTransId="{1DC89646-DCEC-BB4F-90A3-F2B4CAB1C9A1}"/>
    <dgm:cxn modelId="{03052135-BFC6-EA4D-9697-02ED0163A2F7}" type="presOf" srcId="{0F5273C7-BF52-884F-93A8-9A01256C3E53}" destId="{5F61F3E4-7CF2-D64B-BDB8-B921F9DE04E5}" srcOrd="0" destOrd="1" presId="urn:microsoft.com/office/officeart/2005/8/layout/chevron2"/>
    <dgm:cxn modelId="{06984795-9CE5-1540-95DB-0B3890C547C1}" type="presOf" srcId="{9F48C3BF-CA6F-B640-839D-EC561EFBDE60}" destId="{ECEC1F89-06ED-244E-8E1C-E6F25BE62AF1}" srcOrd="0" destOrd="1" presId="urn:microsoft.com/office/officeart/2005/8/layout/chevron2"/>
    <dgm:cxn modelId="{6015899F-B4E7-554F-B16A-18E988E2C867}" srcId="{56DBD220-DCF0-2540-94ED-8B1B9A7AE2CE}" destId="{EC28543C-CEFF-2644-B3F8-DA793255F863}" srcOrd="0" destOrd="0" parTransId="{563E3F22-0776-264F-8191-57B838AD185E}" sibTransId="{C6B60F37-56FE-B444-9759-6EB9CBCEA749}"/>
    <dgm:cxn modelId="{C0ACE38D-0C51-3F4C-87DF-723F0F154939}" srcId="{759B29A8-E582-A444-ADA4-8CC55B858DD7}" destId="{101C8DF9-2374-9C4F-840B-9EC89123F192}" srcOrd="1" destOrd="0" parTransId="{1F6D4C17-8A76-7F42-AA40-B31BE4982979}" sibTransId="{0ADA1397-CE5F-F644-9C62-6D8FDBBDEF5C}"/>
    <dgm:cxn modelId="{5C3ECFF7-2C41-194B-AC83-8248E088CFB4}" srcId="{3C05A2F0-7170-DD4E-96DB-147AE158EB00}" destId="{9F48C3BF-CA6F-B640-839D-EC561EFBDE60}" srcOrd="1" destOrd="0" parTransId="{898EC41D-C91C-8145-A6F7-0033E34AFB97}" sibTransId="{E8C72E64-51B0-9845-8521-44CA49B2946E}"/>
    <dgm:cxn modelId="{F9E51F7E-5E6D-1B47-B620-A69E0C7A6687}" type="presOf" srcId="{56DBD220-DCF0-2540-94ED-8B1B9A7AE2CE}" destId="{1AD0E2E3-0C36-D349-BAE8-DB2ABE258309}" srcOrd="0" destOrd="0" presId="urn:microsoft.com/office/officeart/2005/8/layout/chevron2"/>
    <dgm:cxn modelId="{40683CBB-F36D-1440-9142-7D3D28FAA18E}" srcId="{759B29A8-E582-A444-ADA4-8CC55B858DD7}" destId="{55DF7BEA-415C-C047-810C-E71704AE44C1}" srcOrd="0" destOrd="0" parTransId="{5F1C8874-A2C1-D744-A906-ADB366AB2DB5}" sibTransId="{4C97BFF6-D503-C84B-8794-46373E9398A3}"/>
    <dgm:cxn modelId="{9C379841-3ACB-0348-AD80-D9B501E5D0CE}" type="presOf" srcId="{CEE91746-1FD2-AE4C-9BCC-13ABDCDFD482}" destId="{9069B612-D9F8-894C-AA74-670FDDF6D525}" srcOrd="0" destOrd="0" presId="urn:microsoft.com/office/officeart/2005/8/layout/chevron2"/>
    <dgm:cxn modelId="{855572F5-9D32-C744-A93B-3A8C1AA3B917}" srcId="{56DBD220-DCF0-2540-94ED-8B1B9A7AE2CE}" destId="{0F5273C7-BF52-884F-93A8-9A01256C3E53}" srcOrd="1" destOrd="0" parTransId="{233AF155-13C8-284D-A352-47DB1442D096}" sibTransId="{244619A4-1021-EF46-85B6-38C053EA6F0A}"/>
    <dgm:cxn modelId="{568CCFA6-E797-5042-BAC7-9040780F0902}" srcId="{D57EF28E-7E62-0843-9D41-1D533FE36004}" destId="{759B29A8-E582-A444-ADA4-8CC55B858DD7}" srcOrd="2" destOrd="0" parTransId="{CB9F8B29-3382-004D-8727-14142761F14E}" sibTransId="{BF5EB86D-E64B-E743-B978-01D7AE1BF514}"/>
    <dgm:cxn modelId="{DD2CD02A-3CC6-814A-96ED-080FD5EB1C6E}" srcId="{D57EF28E-7E62-0843-9D41-1D533FE36004}" destId="{197823D8-2AE7-E347-AE50-0C07D9F4D1ED}" srcOrd="1" destOrd="0" parTransId="{D4308DAF-F8D4-D14E-A06C-854E8FA1163B}" sibTransId="{ED42BD6F-F495-8C42-9EE3-93E515CCF3AA}"/>
    <dgm:cxn modelId="{382BA215-0B71-2B4C-BFF5-A8856269D3EC}" srcId="{D57EF28E-7E62-0843-9D41-1D533FE36004}" destId="{56DBD220-DCF0-2540-94ED-8B1B9A7AE2CE}" srcOrd="0" destOrd="0" parTransId="{D4418C59-E7D4-EE48-ADAF-7024EAC71812}" sibTransId="{819F602E-CD73-3B4C-944A-A7E4D8B2D091}"/>
    <dgm:cxn modelId="{414DC987-2B8E-C249-80D5-3D1460F8BEF4}" srcId="{197823D8-2AE7-E347-AE50-0C07D9F4D1ED}" destId="{CEE91746-1FD2-AE4C-9BCC-13ABDCDFD482}" srcOrd="0" destOrd="0" parTransId="{A288CDEF-65FA-5145-B056-BD84A4551DB3}" sibTransId="{563A57B0-1E84-8C4B-BC9E-ADCB8214A56C}"/>
    <dgm:cxn modelId="{D63ADD93-DF5D-0846-A0DF-BDD1201021BF}" type="presParOf" srcId="{E97C782B-207E-6F45-837C-09176F19D5C3}" destId="{6ABC6A1D-4E6B-EC4A-A062-5193644F97BB}" srcOrd="0" destOrd="0" presId="urn:microsoft.com/office/officeart/2005/8/layout/chevron2"/>
    <dgm:cxn modelId="{C9EEDB55-4D01-D646-8B79-59E477D4744C}" type="presParOf" srcId="{6ABC6A1D-4E6B-EC4A-A062-5193644F97BB}" destId="{1AD0E2E3-0C36-D349-BAE8-DB2ABE258309}" srcOrd="0" destOrd="0" presId="urn:microsoft.com/office/officeart/2005/8/layout/chevron2"/>
    <dgm:cxn modelId="{B7CCE7BC-A027-0147-BFEA-6D6791059A6C}" type="presParOf" srcId="{6ABC6A1D-4E6B-EC4A-A062-5193644F97BB}" destId="{5F61F3E4-7CF2-D64B-BDB8-B921F9DE04E5}" srcOrd="1" destOrd="0" presId="urn:microsoft.com/office/officeart/2005/8/layout/chevron2"/>
    <dgm:cxn modelId="{17CB7500-BF81-B441-97E0-885EB6D4F29D}" type="presParOf" srcId="{E97C782B-207E-6F45-837C-09176F19D5C3}" destId="{D88DF326-0F31-B745-B7B7-931E3045D16E}" srcOrd="1" destOrd="0" presId="urn:microsoft.com/office/officeart/2005/8/layout/chevron2"/>
    <dgm:cxn modelId="{D4E865B8-6853-2A4A-9CBD-0CF8055DC886}" type="presParOf" srcId="{E97C782B-207E-6F45-837C-09176F19D5C3}" destId="{4565FF6C-1B76-5A4E-BFBE-87BAA314DBD2}" srcOrd="2" destOrd="0" presId="urn:microsoft.com/office/officeart/2005/8/layout/chevron2"/>
    <dgm:cxn modelId="{67717B48-2C47-1446-A049-C3D01E92F5F3}" type="presParOf" srcId="{4565FF6C-1B76-5A4E-BFBE-87BAA314DBD2}" destId="{011E5C63-00C2-C14C-A658-F4F44CA9E0D4}" srcOrd="0" destOrd="0" presId="urn:microsoft.com/office/officeart/2005/8/layout/chevron2"/>
    <dgm:cxn modelId="{F09D989C-CBED-0A4E-BED8-24DD65B2EDD9}" type="presParOf" srcId="{4565FF6C-1B76-5A4E-BFBE-87BAA314DBD2}" destId="{9069B612-D9F8-894C-AA74-670FDDF6D525}" srcOrd="1" destOrd="0" presId="urn:microsoft.com/office/officeart/2005/8/layout/chevron2"/>
    <dgm:cxn modelId="{C87828AA-F867-0549-B94E-431E35F9BBC1}" type="presParOf" srcId="{E97C782B-207E-6F45-837C-09176F19D5C3}" destId="{C675F87F-71ED-D945-A5B5-579921EB9D1D}" srcOrd="3" destOrd="0" presId="urn:microsoft.com/office/officeart/2005/8/layout/chevron2"/>
    <dgm:cxn modelId="{9DD1AC33-8486-E84B-8507-7FBAC78E815B}" type="presParOf" srcId="{E97C782B-207E-6F45-837C-09176F19D5C3}" destId="{B8903D38-7674-2F46-A2F8-8473FA2BBE57}" srcOrd="4" destOrd="0" presId="urn:microsoft.com/office/officeart/2005/8/layout/chevron2"/>
    <dgm:cxn modelId="{2E6E24F3-207C-B843-BC20-C560871E1E0D}" type="presParOf" srcId="{B8903D38-7674-2F46-A2F8-8473FA2BBE57}" destId="{FF96AF94-1654-9B44-B7E2-576803A8D814}" srcOrd="0" destOrd="0" presId="urn:microsoft.com/office/officeart/2005/8/layout/chevron2"/>
    <dgm:cxn modelId="{BCBCD7EC-95C0-3649-A61C-E606372F5B9F}" type="presParOf" srcId="{B8903D38-7674-2F46-A2F8-8473FA2BBE57}" destId="{567CF5A7-0C86-D044-A5C4-28765CAD2F3F}" srcOrd="1" destOrd="0" presId="urn:microsoft.com/office/officeart/2005/8/layout/chevron2"/>
    <dgm:cxn modelId="{AD426B93-3912-974B-B86C-BA18B0023619}" type="presParOf" srcId="{E97C782B-207E-6F45-837C-09176F19D5C3}" destId="{CBAD3E2C-6DCA-A94B-B6EF-DCA872A4930A}" srcOrd="5" destOrd="0" presId="urn:microsoft.com/office/officeart/2005/8/layout/chevron2"/>
    <dgm:cxn modelId="{7F42DB39-2691-3E43-AADC-9FD024F70DD3}" type="presParOf" srcId="{E97C782B-207E-6F45-837C-09176F19D5C3}" destId="{BBFD1B62-0166-624C-8CF3-39B1C2D4B8AB}" srcOrd="6" destOrd="0" presId="urn:microsoft.com/office/officeart/2005/8/layout/chevron2"/>
    <dgm:cxn modelId="{F02DD69A-60FA-F244-BF81-D61899FEC9FB}" type="presParOf" srcId="{BBFD1B62-0166-624C-8CF3-39B1C2D4B8AB}" destId="{9CB354BC-FC25-8A4E-8DE1-EFE207B445E0}" srcOrd="0" destOrd="0" presId="urn:microsoft.com/office/officeart/2005/8/layout/chevron2"/>
    <dgm:cxn modelId="{C6C696A2-3D20-094E-BECD-6E6619576C46}" type="presParOf" srcId="{BBFD1B62-0166-624C-8CF3-39B1C2D4B8AB}" destId="{ECEC1F89-06ED-244E-8E1C-E6F25BE62AF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D0E2E3-0C36-D349-BAE8-DB2ABE258309}">
      <dsp:nvSpPr>
        <dsp:cNvPr id="0" name=""/>
        <dsp:cNvSpPr/>
      </dsp:nvSpPr>
      <dsp:spPr>
        <a:xfrm rot="5400000">
          <a:off x="-177142" y="180350"/>
          <a:ext cx="1180951" cy="826665"/>
        </a:xfrm>
        <a:prstGeom prst="chevron">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w="6350" cap="rnd" cmpd="sng" algn="ctr">
          <a:solidFill>
            <a:schemeClr val="accent1">
              <a:hueOff val="0"/>
              <a:satOff val="0"/>
              <a:lumOff val="0"/>
              <a:alphaOff val="0"/>
            </a:schemeClr>
          </a:solidFill>
          <a:prstDash val="solid"/>
        </a:ln>
        <a:effectLst>
          <a:outerShdw blurRad="39000" dist="25400" dir="5400000" rotWithShape="0">
            <a:srgbClr val="000000">
              <a:alpha val="38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Safety</a:t>
          </a:r>
          <a:endParaRPr lang="en-US" sz="1200" kern="1200" dirty="0"/>
        </a:p>
      </dsp:txBody>
      <dsp:txXfrm rot="-5400000">
        <a:off x="2" y="416540"/>
        <a:ext cx="826665" cy="354286"/>
      </dsp:txXfrm>
    </dsp:sp>
    <dsp:sp modelId="{5F61F3E4-7CF2-D64B-BDB8-B921F9DE04E5}">
      <dsp:nvSpPr>
        <dsp:cNvPr id="0" name=""/>
        <dsp:cNvSpPr/>
      </dsp:nvSpPr>
      <dsp:spPr>
        <a:xfrm rot="5400000">
          <a:off x="4281642" y="-3454976"/>
          <a:ext cx="767618" cy="7677572"/>
        </a:xfrm>
        <a:prstGeom prst="round2SameRect">
          <a:avLst/>
        </a:prstGeom>
        <a:solidFill>
          <a:schemeClr val="lt1">
            <a:alpha val="90000"/>
            <a:hueOff val="0"/>
            <a:satOff val="0"/>
            <a:lumOff val="0"/>
            <a:alphaOff val="0"/>
          </a:schemeClr>
        </a:solidFill>
        <a:ln w="635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solidFill>
                <a:schemeClr val="tx1"/>
              </a:solidFill>
            </a:rPr>
            <a:t>Child safety while under court jurisdiction.</a:t>
          </a:r>
          <a:endParaRPr lang="en-US" sz="1700" kern="1200" dirty="0">
            <a:solidFill>
              <a:schemeClr val="tx1"/>
            </a:solidFill>
          </a:endParaRPr>
        </a:p>
        <a:p>
          <a:pPr marL="171450" lvl="1" indent="-171450" algn="l" defTabSz="755650">
            <a:lnSpc>
              <a:spcPct val="90000"/>
            </a:lnSpc>
            <a:spcBef>
              <a:spcPct val="0"/>
            </a:spcBef>
            <a:spcAft>
              <a:spcPct val="15000"/>
            </a:spcAft>
            <a:buChar char="••"/>
          </a:pPr>
          <a:r>
            <a:rPr lang="en-US" sz="1700" kern="1200" dirty="0" smtClean="0">
              <a:solidFill>
                <a:schemeClr val="tx1"/>
              </a:solidFill>
            </a:rPr>
            <a:t>Child safety after release form court jurisdiction.</a:t>
          </a:r>
          <a:endParaRPr lang="en-US" sz="1700" kern="1200" dirty="0">
            <a:solidFill>
              <a:schemeClr val="tx1"/>
            </a:solidFill>
          </a:endParaRPr>
        </a:p>
      </dsp:txBody>
      <dsp:txXfrm rot="-5400000">
        <a:off x="826665" y="37473"/>
        <a:ext cx="7640100" cy="692674"/>
      </dsp:txXfrm>
    </dsp:sp>
    <dsp:sp modelId="{011E5C63-00C2-C14C-A658-F4F44CA9E0D4}">
      <dsp:nvSpPr>
        <dsp:cNvPr id="0" name=""/>
        <dsp:cNvSpPr/>
      </dsp:nvSpPr>
      <dsp:spPr>
        <a:xfrm rot="5400000">
          <a:off x="-177142" y="1222934"/>
          <a:ext cx="1180951" cy="826665"/>
        </a:xfrm>
        <a:prstGeom prst="chevron">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w="6350" cap="rnd" cmpd="sng" algn="ctr">
          <a:solidFill>
            <a:schemeClr val="accent1">
              <a:hueOff val="0"/>
              <a:satOff val="0"/>
              <a:lumOff val="0"/>
              <a:alphaOff val="0"/>
            </a:schemeClr>
          </a:solidFill>
          <a:prstDash val="solid"/>
        </a:ln>
        <a:effectLst>
          <a:outerShdw blurRad="39000" dist="25400" dir="5400000" rotWithShape="0">
            <a:srgbClr val="000000">
              <a:alpha val="38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Permanency</a:t>
          </a:r>
          <a:endParaRPr lang="en-US" sz="1200" kern="1200" dirty="0"/>
        </a:p>
      </dsp:txBody>
      <dsp:txXfrm rot="-5400000">
        <a:off x="2" y="1459124"/>
        <a:ext cx="826665" cy="354286"/>
      </dsp:txXfrm>
    </dsp:sp>
    <dsp:sp modelId="{9069B612-D9F8-894C-AA74-670FDDF6D525}">
      <dsp:nvSpPr>
        <dsp:cNvPr id="0" name=""/>
        <dsp:cNvSpPr/>
      </dsp:nvSpPr>
      <dsp:spPr>
        <a:xfrm rot="5400000">
          <a:off x="4471064" y="-2409184"/>
          <a:ext cx="388775" cy="7677572"/>
        </a:xfrm>
        <a:prstGeom prst="round2SameRect">
          <a:avLst/>
        </a:prstGeom>
        <a:solidFill>
          <a:schemeClr val="lt1">
            <a:alpha val="90000"/>
            <a:hueOff val="0"/>
            <a:satOff val="0"/>
            <a:lumOff val="0"/>
            <a:alphaOff val="0"/>
          </a:schemeClr>
        </a:solidFill>
        <a:ln w="635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solidFill>
                <a:srgbClr val="000000"/>
              </a:solidFill>
            </a:rPr>
            <a:t>Achievement of child permanency.</a:t>
          </a:r>
          <a:endParaRPr lang="en-US" sz="1700" kern="1200" dirty="0">
            <a:solidFill>
              <a:srgbClr val="000000"/>
            </a:solidFill>
          </a:endParaRPr>
        </a:p>
      </dsp:txBody>
      <dsp:txXfrm rot="-5400000">
        <a:off x="826666" y="1254192"/>
        <a:ext cx="7658594" cy="350819"/>
      </dsp:txXfrm>
    </dsp:sp>
    <dsp:sp modelId="{FF96AF94-1654-9B44-B7E2-576803A8D814}">
      <dsp:nvSpPr>
        <dsp:cNvPr id="0" name=""/>
        <dsp:cNvSpPr/>
      </dsp:nvSpPr>
      <dsp:spPr>
        <a:xfrm rot="5400000">
          <a:off x="-177142" y="2265519"/>
          <a:ext cx="1180951" cy="826665"/>
        </a:xfrm>
        <a:prstGeom prst="chevron">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w="6350" cap="rnd" cmpd="sng" algn="ctr">
          <a:solidFill>
            <a:schemeClr val="accent1">
              <a:hueOff val="0"/>
              <a:satOff val="0"/>
              <a:lumOff val="0"/>
              <a:alphaOff val="0"/>
            </a:schemeClr>
          </a:solidFill>
          <a:prstDash val="solid"/>
        </a:ln>
        <a:effectLst>
          <a:outerShdw blurRad="39000" dist="25400" dir="5400000" rotWithShape="0">
            <a:srgbClr val="000000">
              <a:alpha val="38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Due Process</a:t>
          </a:r>
          <a:endParaRPr lang="en-US" sz="1200" kern="1200" dirty="0"/>
        </a:p>
      </dsp:txBody>
      <dsp:txXfrm rot="-5400000">
        <a:off x="2" y="2501709"/>
        <a:ext cx="826665" cy="354286"/>
      </dsp:txXfrm>
    </dsp:sp>
    <dsp:sp modelId="{567CF5A7-0C86-D044-A5C4-28765CAD2F3F}">
      <dsp:nvSpPr>
        <dsp:cNvPr id="0" name=""/>
        <dsp:cNvSpPr/>
      </dsp:nvSpPr>
      <dsp:spPr>
        <a:xfrm rot="5400000">
          <a:off x="4281642" y="-1366600"/>
          <a:ext cx="767618" cy="7677572"/>
        </a:xfrm>
        <a:prstGeom prst="round2SameRect">
          <a:avLst/>
        </a:prstGeom>
        <a:solidFill>
          <a:schemeClr val="lt1">
            <a:alpha val="90000"/>
            <a:hueOff val="0"/>
            <a:satOff val="0"/>
            <a:lumOff val="0"/>
            <a:alphaOff val="0"/>
          </a:schemeClr>
        </a:solidFill>
        <a:ln w="635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solidFill>
                <a:srgbClr val="000000"/>
              </a:solidFill>
            </a:rPr>
            <a:t>Number of Judges per case.</a:t>
          </a:r>
          <a:endParaRPr lang="en-US" sz="1700" kern="1200" dirty="0">
            <a:solidFill>
              <a:srgbClr val="000000"/>
            </a:solidFill>
          </a:endParaRPr>
        </a:p>
        <a:p>
          <a:pPr marL="171450" lvl="1" indent="-171450" algn="l" defTabSz="755650">
            <a:lnSpc>
              <a:spcPct val="90000"/>
            </a:lnSpc>
            <a:spcBef>
              <a:spcPct val="0"/>
            </a:spcBef>
            <a:spcAft>
              <a:spcPct val="15000"/>
            </a:spcAft>
            <a:buChar char="••"/>
          </a:pPr>
          <a:r>
            <a:rPr lang="en-US" sz="1700" kern="1200" dirty="0" smtClean="0">
              <a:solidFill>
                <a:srgbClr val="000000"/>
              </a:solidFill>
            </a:rPr>
            <a:t>Service of process to parties.</a:t>
          </a:r>
          <a:endParaRPr lang="en-US" sz="1700" kern="1200" dirty="0">
            <a:solidFill>
              <a:srgbClr val="000000"/>
            </a:solidFill>
          </a:endParaRPr>
        </a:p>
      </dsp:txBody>
      <dsp:txXfrm rot="-5400000">
        <a:off x="826665" y="2125849"/>
        <a:ext cx="7640100" cy="692674"/>
      </dsp:txXfrm>
    </dsp:sp>
    <dsp:sp modelId="{9CB354BC-FC25-8A4E-8DE1-EFE207B445E0}">
      <dsp:nvSpPr>
        <dsp:cNvPr id="0" name=""/>
        <dsp:cNvSpPr/>
      </dsp:nvSpPr>
      <dsp:spPr>
        <a:xfrm rot="5400000">
          <a:off x="-177142" y="3564983"/>
          <a:ext cx="1180951" cy="826665"/>
        </a:xfrm>
        <a:prstGeom prst="chevron">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w="6350" cap="rnd" cmpd="sng" algn="ctr">
          <a:solidFill>
            <a:schemeClr val="accent1">
              <a:hueOff val="0"/>
              <a:satOff val="0"/>
              <a:lumOff val="0"/>
              <a:alphaOff val="0"/>
            </a:schemeClr>
          </a:solidFill>
          <a:prstDash val="solid"/>
        </a:ln>
        <a:effectLst>
          <a:outerShdw blurRad="39000" dist="25400" dir="5400000" rotWithShape="0">
            <a:srgbClr val="000000">
              <a:alpha val="38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Timeliness</a:t>
          </a:r>
          <a:endParaRPr lang="en-US" sz="1200" kern="1200" dirty="0"/>
        </a:p>
      </dsp:txBody>
      <dsp:txXfrm rot="-5400000">
        <a:off x="2" y="3801173"/>
        <a:ext cx="826665" cy="354286"/>
      </dsp:txXfrm>
    </dsp:sp>
    <dsp:sp modelId="{ECEC1F89-06ED-244E-8E1C-E6F25BE62AF1}">
      <dsp:nvSpPr>
        <dsp:cNvPr id="0" name=""/>
        <dsp:cNvSpPr/>
      </dsp:nvSpPr>
      <dsp:spPr>
        <a:xfrm rot="5400000">
          <a:off x="4024763" y="-67135"/>
          <a:ext cx="1281377" cy="7677572"/>
        </a:xfrm>
        <a:prstGeom prst="round2SameRect">
          <a:avLst/>
        </a:prstGeom>
        <a:solidFill>
          <a:schemeClr val="lt1">
            <a:alpha val="90000"/>
            <a:hueOff val="0"/>
            <a:satOff val="0"/>
            <a:lumOff val="0"/>
            <a:alphaOff val="0"/>
          </a:schemeClr>
        </a:solidFill>
        <a:ln w="635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solidFill>
                <a:srgbClr val="000000"/>
              </a:solidFill>
            </a:rPr>
            <a:t>Time to permanent placement</a:t>
          </a:r>
          <a:endParaRPr lang="en-US" sz="1700" kern="1200" dirty="0">
            <a:solidFill>
              <a:srgbClr val="000000"/>
            </a:solidFill>
          </a:endParaRPr>
        </a:p>
        <a:p>
          <a:pPr marL="171450" lvl="1" indent="-171450" algn="l" defTabSz="755650">
            <a:lnSpc>
              <a:spcPct val="90000"/>
            </a:lnSpc>
            <a:spcBef>
              <a:spcPct val="0"/>
            </a:spcBef>
            <a:spcAft>
              <a:spcPct val="15000"/>
            </a:spcAft>
            <a:buChar char="••"/>
          </a:pPr>
          <a:r>
            <a:rPr lang="en-US" sz="1700" kern="1200" dirty="0" smtClean="0">
              <a:solidFill>
                <a:srgbClr val="000000"/>
              </a:solidFill>
            </a:rPr>
            <a:t>Time to Adjudication</a:t>
          </a:r>
          <a:endParaRPr lang="en-US" sz="1700" kern="1200" dirty="0">
            <a:solidFill>
              <a:srgbClr val="000000"/>
            </a:solidFill>
          </a:endParaRPr>
        </a:p>
        <a:p>
          <a:pPr marL="171450" lvl="1" indent="-171450" algn="l" defTabSz="755650">
            <a:lnSpc>
              <a:spcPct val="90000"/>
            </a:lnSpc>
            <a:spcBef>
              <a:spcPct val="0"/>
            </a:spcBef>
            <a:spcAft>
              <a:spcPct val="15000"/>
            </a:spcAft>
            <a:buChar char="••"/>
          </a:pPr>
          <a:r>
            <a:rPr lang="en-US" sz="1700" kern="1200" dirty="0" smtClean="0">
              <a:solidFill>
                <a:srgbClr val="000000"/>
              </a:solidFill>
            </a:rPr>
            <a:t>Time to first permanency hearing</a:t>
          </a:r>
          <a:endParaRPr lang="en-US" sz="1700" kern="1200" dirty="0">
            <a:solidFill>
              <a:srgbClr val="000000"/>
            </a:solidFill>
          </a:endParaRPr>
        </a:p>
        <a:p>
          <a:pPr marL="171450" lvl="1" indent="-171450" algn="l" defTabSz="755650">
            <a:lnSpc>
              <a:spcPct val="90000"/>
            </a:lnSpc>
            <a:spcBef>
              <a:spcPct val="0"/>
            </a:spcBef>
            <a:spcAft>
              <a:spcPct val="15000"/>
            </a:spcAft>
            <a:buChar char="••"/>
          </a:pPr>
          <a:r>
            <a:rPr lang="en-US" sz="1700" kern="1200" dirty="0" smtClean="0">
              <a:solidFill>
                <a:srgbClr val="000000"/>
              </a:solidFill>
            </a:rPr>
            <a:t>Time to termination of parental rights petition</a:t>
          </a:r>
          <a:endParaRPr lang="en-US" sz="1700" kern="1200" dirty="0">
            <a:solidFill>
              <a:srgbClr val="000000"/>
            </a:solidFill>
          </a:endParaRPr>
        </a:p>
      </dsp:txBody>
      <dsp:txXfrm rot="-5400000">
        <a:off x="826666" y="3193514"/>
        <a:ext cx="7615020" cy="115627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 Id="rId2" Type="http://schemas.openxmlformats.org/officeDocument/2006/relationships/image" Target="../media/image13.wmf"/><Relationship Id="rId3"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3FEE98-708D-4A22-9820-EC36F1E1606A}" type="datetimeFigureOut">
              <a:rPr lang="en-US" smtClean="0"/>
              <a:t>12/15/11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9DC834-3F87-4BF9-A47B-A430E929E74C}" type="slidenum">
              <a:rPr lang="en-US" smtClean="0"/>
              <a:t>‹#›</a:t>
            </a:fld>
            <a:endParaRPr lang="en-US"/>
          </a:p>
        </p:txBody>
      </p:sp>
    </p:spTree>
    <p:extLst>
      <p:ext uri="{BB962C8B-B14F-4D97-AF65-F5344CB8AC3E}">
        <p14:creationId xmlns:p14="http://schemas.microsoft.com/office/powerpoint/2010/main" val="1706299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B5FC35-34E1-4D87-8081-99FEBFD42253}" type="slidenum">
              <a:rPr lang="en-US"/>
              <a:pPr/>
              <a:t>1</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r>
              <a:rPr lang="en-US" sz="1200" kern="1200" dirty="0" smtClean="0">
                <a:solidFill>
                  <a:schemeClr val="tx1"/>
                </a:solidFill>
                <a:effectLst/>
                <a:latin typeface="+mn-lt"/>
                <a:ea typeface="+mn-ea"/>
                <a:cs typeface="+mn-cs"/>
              </a:rPr>
              <a:t>For </a:t>
            </a:r>
            <a:r>
              <a:rPr lang="en-US" sz="1200" kern="1200" dirty="0" smtClean="0">
                <a:solidFill>
                  <a:schemeClr val="tx1"/>
                </a:solidFill>
                <a:effectLst/>
                <a:latin typeface="+mn-lt"/>
                <a:ea typeface="+mn-ea"/>
                <a:cs typeface="+mn-cs"/>
              </a:rPr>
              <a:t>several years, the Alaska AOC has been working to improve its case management system to improve data consistency and thus improve reporting capabilities. Susanne and Stefanie have a good understanding of the child welfare performance measures published by OJJDP. They have developed some individualized case management reports based on requests from judges. Stefanie has been working hard to provide clear instructions and training on data entry and how to use the case management system to manage the child welfare caseload.  These efforts are producing measurable results.  For the past year, they have been tracking all benchmark orders to ensure timely forwarding to the assigned judge. Before, reports would come in and would not be routed for signature, thus delaying entry of the order.  </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Imminent </a:t>
            </a:r>
            <a:r>
              <a:rPr lang="en-US" sz="1200" kern="1200" dirty="0" smtClean="0">
                <a:solidFill>
                  <a:schemeClr val="tx1"/>
                </a:solidFill>
                <a:effectLst/>
                <a:latin typeface="+mn-lt"/>
                <a:ea typeface="+mn-ea"/>
                <a:cs typeface="+mn-cs"/>
              </a:rPr>
              <a:t>changes in the federal CIP grants, which </a:t>
            </a:r>
            <a:r>
              <a:rPr lang="en-US" sz="1200" kern="1200" dirty="0" smtClean="0">
                <a:solidFill>
                  <a:schemeClr val="tx1"/>
                </a:solidFill>
                <a:effectLst/>
                <a:latin typeface="+mn-lt"/>
                <a:ea typeface="+mn-ea"/>
                <a:cs typeface="+mn-cs"/>
              </a:rPr>
              <a:t>include </a:t>
            </a:r>
            <a:r>
              <a:rPr lang="en-US" sz="1200" kern="1200" dirty="0" smtClean="0">
                <a:solidFill>
                  <a:schemeClr val="tx1"/>
                </a:solidFill>
                <a:effectLst/>
                <a:latin typeface="+mn-lt"/>
                <a:ea typeface="+mn-ea"/>
                <a:cs typeface="+mn-cs"/>
              </a:rPr>
              <a:t>new requirements for data and measurable outcomes.</a:t>
            </a:r>
          </a:p>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dirty="0" smtClean="0"/>
              <a:t>Examples of quality indicators include: </a:t>
            </a:r>
          </a:p>
          <a:p>
            <a:r>
              <a:rPr lang="en-US" dirty="0" smtClean="0"/>
              <a:t> </a:t>
            </a:r>
          </a:p>
          <a:p>
            <a:r>
              <a:rPr lang="en-US" dirty="0" smtClean="0"/>
              <a:t>whether all parties received timely and adequate notice; </a:t>
            </a:r>
          </a:p>
          <a:p>
            <a:r>
              <a:rPr lang="en-US" dirty="0" smtClean="0"/>
              <a:t> </a:t>
            </a:r>
          </a:p>
          <a:p>
            <a:r>
              <a:rPr lang="en-US" dirty="0" smtClean="0"/>
              <a:t>whether an ICWA inquiry was made; </a:t>
            </a:r>
          </a:p>
          <a:p>
            <a:r>
              <a:rPr lang="en-US" dirty="0" smtClean="0"/>
              <a:t> </a:t>
            </a:r>
          </a:p>
          <a:p>
            <a:r>
              <a:rPr lang="en-US" dirty="0" smtClean="0"/>
              <a:t>whether court reports were filed in a timely manner pursuant to state statute or court rule; </a:t>
            </a:r>
          </a:p>
          <a:p>
            <a:r>
              <a:rPr lang="en-US" dirty="0" smtClean="0"/>
              <a:t> </a:t>
            </a:r>
          </a:p>
          <a:p>
            <a:r>
              <a:rPr lang="en-US" dirty="0" smtClean="0"/>
              <a:t>whether family group conferencing or similar “out-of-court” processes enhancing family participation and engagement occurred; </a:t>
            </a:r>
          </a:p>
          <a:p>
            <a:r>
              <a:rPr lang="en-US" dirty="0" smtClean="0"/>
              <a:t> </a:t>
            </a:r>
          </a:p>
          <a:p>
            <a:r>
              <a:rPr lang="en-US" dirty="0" smtClean="0"/>
              <a:t>whether language assistance services ( including, but not limited to court room interpreters) were provided to parties with limited English proficiency; </a:t>
            </a:r>
          </a:p>
          <a:p>
            <a:r>
              <a:rPr lang="en-US" dirty="0" smtClean="0"/>
              <a:t> </a:t>
            </a:r>
          </a:p>
          <a:p>
            <a:r>
              <a:rPr lang="en-US" dirty="0" smtClean="0"/>
              <a:t>whether the court inquired about whether the parties reached agreement on any of the pending issues (did the court encourage cooperative, problem-solving approach to the extent possible); </a:t>
            </a:r>
          </a:p>
          <a:p>
            <a:r>
              <a:rPr lang="en-US" dirty="0" smtClean="0"/>
              <a:t> </a:t>
            </a:r>
          </a:p>
          <a:p>
            <a:r>
              <a:rPr lang="en-US" dirty="0" smtClean="0"/>
              <a:t>whether a safety plan was ordered, presented or reviewed; </a:t>
            </a:r>
          </a:p>
          <a:p>
            <a:r>
              <a:rPr lang="en-US" dirty="0" smtClean="0"/>
              <a:t> </a:t>
            </a:r>
          </a:p>
          <a:p>
            <a:r>
              <a:rPr lang="en-US" dirty="0" smtClean="0"/>
              <a:t>the presence of parents, children, legal counsel for parents or each parent, and the child’s attorney or GAL; </a:t>
            </a:r>
          </a:p>
          <a:p>
            <a:r>
              <a:rPr lang="en-US" dirty="0" smtClean="0"/>
              <a:t> </a:t>
            </a:r>
          </a:p>
          <a:p>
            <a:r>
              <a:rPr lang="en-US" dirty="0" smtClean="0"/>
              <a:t>continuity of counsel in subsequent hearings; </a:t>
            </a:r>
          </a:p>
          <a:p>
            <a:r>
              <a:rPr lang="en-US" dirty="0" smtClean="0"/>
              <a:t> </a:t>
            </a:r>
          </a:p>
          <a:p>
            <a:r>
              <a:rPr lang="en-US" dirty="0" smtClean="0"/>
              <a:t>the number of continuances granted; </a:t>
            </a:r>
          </a:p>
          <a:p>
            <a:r>
              <a:rPr lang="en-US" dirty="0" smtClean="0"/>
              <a:t> </a:t>
            </a:r>
          </a:p>
          <a:p>
            <a:r>
              <a:rPr lang="en-US" dirty="0" smtClean="0"/>
              <a:t>the justification for continuances granted; </a:t>
            </a:r>
          </a:p>
          <a:p>
            <a:r>
              <a:rPr lang="en-US" dirty="0" smtClean="0"/>
              <a:t> </a:t>
            </a:r>
          </a:p>
          <a:p>
            <a:r>
              <a:rPr lang="en-US" dirty="0" smtClean="0"/>
              <a:t>the length of the hearing; </a:t>
            </a:r>
          </a:p>
          <a:p>
            <a:r>
              <a:rPr lang="en-US" dirty="0" smtClean="0"/>
              <a:t> </a:t>
            </a:r>
          </a:p>
          <a:p>
            <a:r>
              <a:rPr lang="en-US" dirty="0" smtClean="0"/>
              <a:t>whether testimony was taken and if so from whom; </a:t>
            </a:r>
          </a:p>
          <a:p>
            <a:r>
              <a:rPr lang="en-US" dirty="0" smtClean="0"/>
              <a:t> </a:t>
            </a:r>
          </a:p>
          <a:p>
            <a:r>
              <a:rPr lang="en-US" dirty="0" smtClean="0"/>
              <a:t>whether the court consulted with the child; </a:t>
            </a:r>
          </a:p>
          <a:p>
            <a:r>
              <a:rPr lang="en-US" dirty="0" smtClean="0"/>
              <a:t> </a:t>
            </a:r>
          </a:p>
          <a:p>
            <a:r>
              <a:rPr lang="en-US" dirty="0" smtClean="0"/>
              <a:t>whether any other type of evidence was received by the court and if so what (e.g., expert reports); </a:t>
            </a:r>
          </a:p>
          <a:p>
            <a:r>
              <a:rPr lang="en-US" dirty="0" smtClean="0"/>
              <a:t> </a:t>
            </a:r>
          </a:p>
          <a:p>
            <a:r>
              <a:rPr lang="en-US" dirty="0" smtClean="0"/>
              <a:t>whether foster parents were present; </a:t>
            </a:r>
          </a:p>
          <a:p>
            <a:r>
              <a:rPr lang="en-US" dirty="0" smtClean="0"/>
              <a:t> </a:t>
            </a:r>
          </a:p>
          <a:p>
            <a:r>
              <a:rPr lang="en-US" dirty="0" smtClean="0"/>
              <a:t>whether foster parents were told they had a right to be heard and were in fact heard; </a:t>
            </a:r>
          </a:p>
          <a:p>
            <a:r>
              <a:rPr lang="en-US" dirty="0" smtClean="0"/>
              <a:t> </a:t>
            </a:r>
          </a:p>
          <a:p>
            <a:r>
              <a:rPr lang="en-US" dirty="0" smtClean="0"/>
              <a:t>whether extended family members and/or fictive kin were present; </a:t>
            </a:r>
          </a:p>
          <a:p>
            <a:r>
              <a:rPr lang="en-US" dirty="0" smtClean="0"/>
              <a:t> </a:t>
            </a:r>
          </a:p>
          <a:p>
            <a:r>
              <a:rPr lang="en-US" dirty="0" smtClean="0"/>
              <a:t>whether extended family members and/or fictive kin were offered the opportunity to be heard; </a:t>
            </a:r>
          </a:p>
          <a:p>
            <a:r>
              <a:rPr lang="en-US" dirty="0" smtClean="0"/>
              <a:t> </a:t>
            </a:r>
          </a:p>
          <a:p>
            <a:r>
              <a:rPr lang="en-US" dirty="0" smtClean="0"/>
              <a:t>whether the court made child well-being inquiries during the hearing (e.g., how the child is doing in school, how the child feels about his/her current placement, whether the child has any special needs, frequency and location of parent and sibling visitation, etc.); </a:t>
            </a:r>
          </a:p>
          <a:p>
            <a:r>
              <a:rPr lang="en-US" dirty="0" smtClean="0"/>
              <a:t> </a:t>
            </a:r>
          </a:p>
          <a:p>
            <a:r>
              <a:rPr lang="en-US" dirty="0" smtClean="0"/>
              <a:t>whether specific inquires were made about the child’s developmental needs and the effects of trauma on the child were considered; </a:t>
            </a:r>
          </a:p>
          <a:p>
            <a:r>
              <a:rPr lang="en-US" dirty="0" smtClean="0"/>
              <a:t> </a:t>
            </a:r>
          </a:p>
          <a:p>
            <a:r>
              <a:rPr lang="en-US" dirty="0" smtClean="0"/>
              <a:t>whether services ordered were trauma- informed and individually tailored to meet the developmental needs of the child; </a:t>
            </a:r>
          </a:p>
          <a:p>
            <a:r>
              <a:rPr lang="en-US" dirty="0" smtClean="0"/>
              <a:t> </a:t>
            </a:r>
          </a:p>
          <a:p>
            <a:r>
              <a:rPr lang="en-US" dirty="0" smtClean="0"/>
              <a:t>the specificity of the court order, including whether the court order: </a:t>
            </a:r>
          </a:p>
          <a:p>
            <a:pPr lvl="0"/>
            <a:r>
              <a:rPr lang="en-US" dirty="0" smtClean="0"/>
              <a:t>was detailed and case-specific, </a:t>
            </a:r>
          </a:p>
          <a:p>
            <a:pPr lvl="0"/>
            <a:r>
              <a:rPr lang="en-US" dirty="0" smtClean="0"/>
              <a:t>contained a clearly identified permanency goal; </a:t>
            </a:r>
          </a:p>
          <a:p>
            <a:pPr lvl="0"/>
            <a:r>
              <a:rPr lang="en-US" dirty="0" smtClean="0"/>
              <a:t>a concurrent goal; </a:t>
            </a:r>
          </a:p>
          <a:p>
            <a:pPr lvl="0"/>
            <a:r>
              <a:rPr lang="en-US" dirty="0" smtClean="0"/>
              <a:t>for reunification cases, a date by when reunification will occur; </a:t>
            </a:r>
          </a:p>
          <a:p>
            <a:pPr lvl="0"/>
            <a:r>
              <a:rPr lang="en-US" dirty="0" smtClean="0"/>
              <a:t>whether the court order addressed whether reasonable/active efforts were made; </a:t>
            </a:r>
          </a:p>
          <a:p>
            <a:pPr lvl="0"/>
            <a:r>
              <a:rPr lang="en-US" dirty="0" smtClean="0"/>
              <a:t>whether the court order clearly identifies the parents’, child’s, or families’ responsibilities; </a:t>
            </a:r>
          </a:p>
          <a:p>
            <a:pPr lvl="0"/>
            <a:r>
              <a:rPr lang="en-US" dirty="0" smtClean="0"/>
              <a:t>whether the court inquired about agency documentation that all other permanency goals have been ruled out in APPLA cases and: </a:t>
            </a:r>
          </a:p>
          <a:p>
            <a:pPr lvl="0"/>
            <a:r>
              <a:rPr lang="en-US" dirty="0" smtClean="0"/>
              <a:t>whether the court made an inquiry regarding compelling reasons as to why a termination of parental rights petition has not been filed for children in care 15/22 months; </a:t>
            </a:r>
          </a:p>
          <a:p>
            <a:pPr lvl="0"/>
            <a:r>
              <a:rPr lang="en-US" dirty="0" smtClean="0"/>
              <a:t>whether the compelling reason not to file for TPR has been specified in the court order; </a:t>
            </a:r>
          </a:p>
          <a:p>
            <a:pPr lvl="0"/>
            <a:r>
              <a:rPr lang="en-US" dirty="0" smtClean="0"/>
              <a:t>whether the court order clearly identifies services to be provided to all parties; </a:t>
            </a:r>
          </a:p>
          <a:p>
            <a:r>
              <a:rPr lang="en-US" dirty="0" smtClean="0"/>
              <a:t> </a:t>
            </a:r>
          </a:p>
          <a:p>
            <a:r>
              <a:rPr lang="en-US" dirty="0" smtClean="0"/>
              <a:t>whether all parties were provided a copy of the court order prior to leaving the courtroom; </a:t>
            </a:r>
          </a:p>
          <a:p>
            <a:r>
              <a:rPr lang="en-US" dirty="0" smtClean="0"/>
              <a:t> </a:t>
            </a:r>
          </a:p>
          <a:p>
            <a:r>
              <a:rPr lang="en-US" dirty="0" smtClean="0"/>
              <a:t>whether the judge reviewed the order orally with the parties prior to ending the hearing; </a:t>
            </a:r>
          </a:p>
          <a:p>
            <a:r>
              <a:rPr lang="en-US" dirty="0" smtClean="0"/>
              <a:t> </a:t>
            </a:r>
          </a:p>
          <a:p>
            <a:r>
              <a:rPr lang="en-US" dirty="0" smtClean="0"/>
              <a:t>whether counsel for all parties reviewed the court order with their respective clients prior to leaving the courtroom. </a:t>
            </a:r>
          </a:p>
          <a:p>
            <a:r>
              <a:rPr lang="en-US" dirty="0" smtClean="0"/>
              <a:t> </a:t>
            </a:r>
          </a:p>
          <a:p>
            <a:endParaRPr lang="es-ES_tradnl" dirty="0" smtClean="0"/>
          </a:p>
          <a:p>
            <a:endParaRPr lang="es-ES_tradnl" dirty="0"/>
          </a:p>
        </p:txBody>
      </p:sp>
      <p:sp>
        <p:nvSpPr>
          <p:cNvPr id="4" name="Slide Number Placeholder 3"/>
          <p:cNvSpPr>
            <a:spLocks noGrp="1"/>
          </p:cNvSpPr>
          <p:nvPr>
            <p:ph type="sldNum" sz="quarter" idx="10"/>
          </p:nvPr>
        </p:nvSpPr>
        <p:spPr/>
        <p:txBody>
          <a:bodyPr/>
          <a:lstStyle/>
          <a:p>
            <a:fld id="{DC9DC834-3F87-4BF9-A47B-A430E929E74C}" type="slidenum">
              <a:rPr lang="en-US" smtClean="0"/>
              <a:t>13</a:t>
            </a:fld>
            <a:endParaRPr lang="en-US"/>
          </a:p>
        </p:txBody>
      </p:sp>
    </p:spTree>
    <p:extLst>
      <p:ext uri="{BB962C8B-B14F-4D97-AF65-F5344CB8AC3E}">
        <p14:creationId xmlns:p14="http://schemas.microsoft.com/office/powerpoint/2010/main" val="955775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9DC834-3F87-4BF9-A47B-A430E929E74C}" type="slidenum">
              <a:rPr lang="en-US" smtClean="0"/>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9AB937C-227D-4B98-AD2F-BD022596E67A}" type="slidenum">
              <a:rPr lang="en-US" smtClean="0"/>
              <a:pPr>
                <a:defRPr/>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9DC834-3F87-4BF9-A47B-A430E929E74C}" type="slidenum">
              <a:rPr lang="en-US" smtClean="0"/>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9DC834-3F87-4BF9-A47B-A430E929E74C}" type="slidenum">
              <a:rPr lang="en-US" smtClean="0"/>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Questions raised:</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Shared agreement on what data means</a:t>
            </a:r>
          </a:p>
          <a:p>
            <a:pPr lvl="0"/>
            <a:r>
              <a:rPr lang="en-US" sz="1200" kern="1200" dirty="0" smtClean="0">
                <a:solidFill>
                  <a:schemeClr val="tx1"/>
                </a:solidFill>
                <a:effectLst/>
                <a:latin typeface="+mn-lt"/>
                <a:ea typeface="+mn-ea"/>
                <a:cs typeface="+mn-cs"/>
              </a:rPr>
              <a:t>What level of data</a:t>
            </a:r>
          </a:p>
          <a:p>
            <a:pPr lvl="0"/>
            <a:r>
              <a:rPr lang="en-US" sz="1200" kern="1200" dirty="0" smtClean="0">
                <a:solidFill>
                  <a:schemeClr val="tx1"/>
                </a:solidFill>
                <a:effectLst/>
                <a:latin typeface="+mn-lt"/>
                <a:ea typeface="+mn-ea"/>
                <a:cs typeface="+mn-cs"/>
              </a:rPr>
              <a:t>Accuracy of data</a:t>
            </a:r>
          </a:p>
          <a:p>
            <a:pPr lvl="0"/>
            <a:r>
              <a:rPr lang="en-US" sz="1200" kern="1200" dirty="0" smtClean="0">
                <a:solidFill>
                  <a:schemeClr val="tx1"/>
                </a:solidFill>
                <a:effectLst/>
                <a:latin typeface="+mn-lt"/>
                <a:ea typeface="+mn-ea"/>
                <a:cs typeface="+mn-cs"/>
              </a:rPr>
              <a:t>Who maintains it</a:t>
            </a:r>
          </a:p>
          <a:p>
            <a:pPr lvl="0"/>
            <a:r>
              <a:rPr lang="en-US" sz="1200" kern="1200" dirty="0" smtClean="0">
                <a:solidFill>
                  <a:schemeClr val="tx1"/>
                </a:solidFill>
                <a:effectLst/>
                <a:latin typeface="+mn-lt"/>
                <a:ea typeface="+mn-ea"/>
                <a:cs typeface="+mn-cs"/>
              </a:rPr>
              <a:t>What measures are most relevant</a:t>
            </a:r>
          </a:p>
          <a:p>
            <a:pPr lvl="0"/>
            <a:r>
              <a:rPr lang="en-US" sz="1200" kern="1200" dirty="0" smtClean="0">
                <a:solidFill>
                  <a:schemeClr val="tx1"/>
                </a:solidFill>
                <a:effectLst/>
                <a:latin typeface="+mn-lt"/>
                <a:ea typeface="+mn-ea"/>
                <a:cs typeface="+mn-cs"/>
              </a:rPr>
              <a:t>What do judges and staff need?</a:t>
            </a:r>
          </a:p>
          <a:p>
            <a:pPr lvl="0"/>
            <a:r>
              <a:rPr lang="en-US" sz="1200" kern="1200" dirty="0" smtClean="0">
                <a:solidFill>
                  <a:schemeClr val="tx1"/>
                </a:solidFill>
                <a:effectLst/>
                <a:latin typeface="+mn-lt"/>
                <a:ea typeface="+mn-ea"/>
                <a:cs typeface="+mn-cs"/>
              </a:rPr>
              <a:t>Why are continuances occurring? </a:t>
            </a:r>
          </a:p>
          <a:p>
            <a:pPr lvl="0"/>
            <a:r>
              <a:rPr lang="en-US" sz="1200" kern="1200" dirty="0" smtClean="0">
                <a:solidFill>
                  <a:schemeClr val="tx1"/>
                </a:solidFill>
                <a:effectLst/>
                <a:latin typeface="+mn-lt"/>
                <a:ea typeface="+mn-ea"/>
                <a:cs typeface="+mn-cs"/>
              </a:rPr>
              <a:t>How to address issues as they arise?  </a:t>
            </a:r>
          </a:p>
          <a:p>
            <a:endParaRPr lang="en-US" dirty="0"/>
          </a:p>
        </p:txBody>
      </p:sp>
      <p:sp>
        <p:nvSpPr>
          <p:cNvPr id="4" name="Slide Number Placeholder 3"/>
          <p:cNvSpPr>
            <a:spLocks noGrp="1"/>
          </p:cNvSpPr>
          <p:nvPr>
            <p:ph type="sldNum" sz="quarter" idx="10"/>
          </p:nvPr>
        </p:nvSpPr>
        <p:spPr/>
        <p:txBody>
          <a:bodyPr/>
          <a:lstStyle/>
          <a:p>
            <a:fld id="{25330A2A-AF53-424D-9E23-F1C87B315DDF}" type="slidenum">
              <a:rPr lang="en-US" smtClean="0"/>
              <a:t>18</a:t>
            </a:fld>
            <a:endParaRPr lang="en-US"/>
          </a:p>
        </p:txBody>
      </p:sp>
    </p:spTree>
    <p:extLst>
      <p:ext uri="{BB962C8B-B14F-4D97-AF65-F5344CB8AC3E}">
        <p14:creationId xmlns:p14="http://schemas.microsoft.com/office/powerpoint/2010/main" val="752956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2B0E15-A40A-4584-90D7-2588DB75945A}" type="slidenum">
              <a:rPr lang="en-US"/>
              <a:pPr/>
              <a:t>20</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sz="1200" kern="1200" dirty="0">
              <a:solidFill>
                <a:schemeClr val="tx1"/>
              </a:solidFill>
              <a:effectLst/>
              <a:latin typeface="+mn-lt"/>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public hold both courts and child welfare agencies accountable for the outcomes of abused and neglected children.  Data</a:t>
            </a:r>
            <a:r>
              <a:rPr lang="en-US" baseline="0" dirty="0" smtClean="0"/>
              <a:t> is one very tangible way to show the public how many children are in care, length of time in care, due process being completed appropriately, as well as what programs cost the population those programs serve.</a:t>
            </a:r>
          </a:p>
          <a:p>
            <a:endParaRPr lang="en-US" baseline="0" dirty="0" smtClean="0"/>
          </a:p>
          <a:p>
            <a:r>
              <a:rPr lang="en-US" baseline="0" dirty="0" smtClean="0"/>
              <a:t>You know if goals are being accomplished by the data you gather, if the outcome is what you expected it to be.  Key word here is data.  You have to know and understand where you are in order to know and understand if the reform effort you implemented worked.</a:t>
            </a:r>
          </a:p>
          <a:p>
            <a:endParaRPr lang="en-US" baseline="0" dirty="0" smtClean="0"/>
          </a:p>
          <a:p>
            <a:r>
              <a:rPr lang="en-US" baseline="0" dirty="0" smtClean="0"/>
              <a:t>Shared Resources – the resource I</a:t>
            </a:r>
            <a:r>
              <a:rPr lang="fr-FR" baseline="0" dirty="0" smtClean="0"/>
              <a:t>’</a:t>
            </a:r>
            <a:r>
              <a:rPr lang="en-US" baseline="0" dirty="0" smtClean="0"/>
              <a:t>m talking about is your time.  Collaboration is the first and most important resource.  While there are clear boundaries between what each of you do as individual stakeholders; so much of what you do depends on each other, the way to accomplish goals is through collaboration.</a:t>
            </a:r>
          </a:p>
          <a:p>
            <a:endParaRPr lang="en-US" baseline="0" dirty="0" smtClean="0"/>
          </a:p>
          <a:p>
            <a:r>
              <a:rPr lang="en-US" baseline="0" dirty="0" smtClean="0"/>
              <a:t>Toolkit Measures and Data propel courts, child welfare agencies and all the stakeholders into asking themselves and each other – “how can we most effectively serve the needs of the children and families?  Are children and families receiving the services they need?  And, are those services delivered in a fashion to produce the desired result?</a:t>
            </a:r>
            <a:endParaRPr lang="en-US" dirty="0"/>
          </a:p>
        </p:txBody>
      </p:sp>
      <p:sp>
        <p:nvSpPr>
          <p:cNvPr id="4" name="Slide Number Placeholder 3"/>
          <p:cNvSpPr>
            <a:spLocks noGrp="1"/>
          </p:cNvSpPr>
          <p:nvPr>
            <p:ph type="sldNum" sz="quarter" idx="10"/>
          </p:nvPr>
        </p:nvSpPr>
        <p:spPr/>
        <p:txBody>
          <a:bodyPr/>
          <a:lstStyle/>
          <a:p>
            <a:fld id="{25330A2A-AF53-424D-9E23-F1C87B315DDF}" type="slidenum">
              <a:rPr lang="en-US" smtClean="0"/>
              <a:t>2</a:t>
            </a:fld>
            <a:endParaRPr lang="en-US"/>
          </a:p>
        </p:txBody>
      </p:sp>
    </p:spTree>
    <p:extLst>
      <p:ext uri="{BB962C8B-B14F-4D97-AF65-F5344CB8AC3E}">
        <p14:creationId xmlns:p14="http://schemas.microsoft.com/office/powerpoint/2010/main" val="3778691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When controlling for age, the 2009 Cold Case Review Group seemed to fare far better with respect to timely permanency than the 2008 Comparison Group for children aged 6 to 12 years old. The survival curve below indicates that within a year of the study, 26.8% of children aged 6 to 12 years old in the reviewed cohort were discharged to permanency, more than three times the rate of the 2008 Comparison Group (8.1%).  </a:t>
            </a:r>
          </a:p>
          <a:p>
            <a:endParaRPr lang="es-ES_tradnl" dirty="0"/>
          </a:p>
        </p:txBody>
      </p:sp>
      <p:sp>
        <p:nvSpPr>
          <p:cNvPr id="4" name="Slide Number Placeholder 3"/>
          <p:cNvSpPr>
            <a:spLocks noGrp="1"/>
          </p:cNvSpPr>
          <p:nvPr>
            <p:ph type="sldNum" sz="quarter" idx="10"/>
          </p:nvPr>
        </p:nvSpPr>
        <p:spPr/>
        <p:txBody>
          <a:bodyPr/>
          <a:lstStyle/>
          <a:p>
            <a:fld id="{DC9DC834-3F87-4BF9-A47B-A430E929E74C}" type="slidenum">
              <a:rPr lang="en-US" smtClean="0"/>
              <a:t>3</a:t>
            </a:fld>
            <a:endParaRPr lang="en-US"/>
          </a:p>
        </p:txBody>
      </p:sp>
    </p:spTree>
    <p:extLst>
      <p:ext uri="{BB962C8B-B14F-4D97-AF65-F5344CB8AC3E}">
        <p14:creationId xmlns:p14="http://schemas.microsoft.com/office/powerpoint/2010/main" val="23814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When controlling for age, the 2009 Cold Case Review Group seemed to fare far better with respect to timely permanency than the 2008 Comparison Group for children aged 6 to 12 years old. </a:t>
            </a:r>
            <a:r>
              <a:rPr lang="en-US" sz="1200" kern="1200" smtClean="0">
                <a:solidFill>
                  <a:schemeClr val="tx1"/>
                </a:solidFill>
                <a:effectLst/>
                <a:latin typeface="+mn-lt"/>
                <a:ea typeface="+mn-ea"/>
                <a:cs typeface="+mn-cs"/>
              </a:rPr>
              <a:t>The survival curve below indicates that within a year of the study, 26.8% of children aged 6 to 12 years old in the reviewed cohort were discharged to permanency, more than three times the rate of the 2008 Comparison Group (8.1%).  </a:t>
            </a:r>
          </a:p>
          <a:p>
            <a:endParaRPr lang="es-ES_tradnl"/>
          </a:p>
        </p:txBody>
      </p:sp>
      <p:sp>
        <p:nvSpPr>
          <p:cNvPr id="4" name="Slide Number Placeholder 3"/>
          <p:cNvSpPr>
            <a:spLocks noGrp="1"/>
          </p:cNvSpPr>
          <p:nvPr>
            <p:ph type="sldNum" sz="quarter" idx="10"/>
          </p:nvPr>
        </p:nvSpPr>
        <p:spPr/>
        <p:txBody>
          <a:bodyPr/>
          <a:lstStyle/>
          <a:p>
            <a:fld id="{DC9DC834-3F87-4BF9-A47B-A430E929E74C}" type="slidenum">
              <a:rPr lang="en-US" smtClean="0"/>
              <a:t>4</a:t>
            </a:fld>
            <a:endParaRPr lang="en-US"/>
          </a:p>
        </p:txBody>
      </p:sp>
    </p:spTree>
    <p:extLst>
      <p:ext uri="{BB962C8B-B14F-4D97-AF65-F5344CB8AC3E}">
        <p14:creationId xmlns:p14="http://schemas.microsoft.com/office/powerpoint/2010/main" val="23814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9DC834-3F87-4BF9-A47B-A430E929E74C}" type="slidenum">
              <a:rPr lang="en-US" smtClean="0"/>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5330A2A-AF53-424D-9E23-F1C87B315DDF}" type="slidenum">
              <a:rPr lang="en-US" smtClean="0"/>
              <a:t>7</a:t>
            </a:fld>
            <a:endParaRPr lang="en-US"/>
          </a:p>
        </p:txBody>
      </p:sp>
    </p:spTree>
    <p:extLst>
      <p:ext uri="{BB962C8B-B14F-4D97-AF65-F5344CB8AC3E}">
        <p14:creationId xmlns:p14="http://schemas.microsoft.com/office/powerpoint/2010/main" val="2897864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fld id="{DC9DC834-3F87-4BF9-A47B-A430E929E74C}" type="slidenum">
              <a:rPr lang="en-US" smtClean="0"/>
              <a:t>9</a:t>
            </a:fld>
            <a:endParaRPr lang="en-US"/>
          </a:p>
        </p:txBody>
      </p:sp>
    </p:spTree>
    <p:extLst>
      <p:ext uri="{BB962C8B-B14F-4D97-AF65-F5344CB8AC3E}">
        <p14:creationId xmlns:p14="http://schemas.microsoft.com/office/powerpoint/2010/main" val="3002963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9DC834-3F87-4BF9-A47B-A430E929E74C}" type="slidenum">
              <a:rPr lang="en-US" smtClean="0"/>
              <a:t>10</a:t>
            </a:fld>
            <a:endParaRPr lang="en-US"/>
          </a:p>
        </p:txBody>
      </p:sp>
    </p:spTree>
    <p:extLst>
      <p:ext uri="{BB962C8B-B14F-4D97-AF65-F5344CB8AC3E}">
        <p14:creationId xmlns:p14="http://schemas.microsoft.com/office/powerpoint/2010/main" val="2470792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9DC834-3F87-4BF9-A47B-A430E929E74C}" type="slidenum">
              <a:rPr lang="en-US" smtClean="0"/>
              <a:t>11</a:t>
            </a:fld>
            <a:endParaRPr lang="en-US"/>
          </a:p>
        </p:txBody>
      </p:sp>
    </p:spTree>
    <p:extLst>
      <p:ext uri="{BB962C8B-B14F-4D97-AF65-F5344CB8AC3E}">
        <p14:creationId xmlns:p14="http://schemas.microsoft.com/office/powerpoint/2010/main" val="323827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69F574F8-751F-4EC2-AFCF-B008C669B255}" type="datetimeFigureOut">
              <a:rPr lang="en-US" smtClean="0"/>
              <a:t>12/15/11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B7DBD-4B37-4C9F-8423-F6BDD1C18AA0}" type="slidenum">
              <a:rPr lang="en-US" smtClean="0"/>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9F574F8-751F-4EC2-AFCF-B008C669B255}" type="datetimeFigureOut">
              <a:rPr lang="en-US" smtClean="0"/>
              <a:t>12/15/11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B7DBD-4B37-4C9F-8423-F6BDD1C18AA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9F574F8-751F-4EC2-AFCF-B008C669B255}" type="datetimeFigureOut">
              <a:rPr lang="en-US" smtClean="0"/>
              <a:t>12/15/11</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8D3B7DBD-4B37-4C9F-8423-F6BDD1C18A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9F574F8-751F-4EC2-AFCF-B008C669B255}" type="datetimeFigureOut">
              <a:rPr lang="en-US" smtClean="0"/>
              <a:t>12/15/11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B7DBD-4B37-4C9F-8423-F6BDD1C18A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9F574F8-751F-4EC2-AFCF-B008C669B255}" type="datetimeFigureOut">
              <a:rPr lang="en-US" smtClean="0"/>
              <a:t>12/15/11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B7DBD-4B37-4C9F-8423-F6BDD1C18AA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9F574F8-751F-4EC2-AFCF-B008C669B255}" type="datetimeFigureOut">
              <a:rPr lang="en-US" smtClean="0"/>
              <a:t>12/15/11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3B7DBD-4B37-4C9F-8423-F6BDD1C18A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9F574F8-751F-4EC2-AFCF-B008C669B255}" type="datetimeFigureOut">
              <a:rPr lang="en-US" smtClean="0"/>
              <a:t>12/15/11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3B7DBD-4B37-4C9F-8423-F6BDD1C18A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9F574F8-751F-4EC2-AFCF-B008C669B255}" type="datetimeFigureOut">
              <a:rPr lang="en-US" smtClean="0"/>
              <a:t>12/15/11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3B7DBD-4B37-4C9F-8423-F6BDD1C18A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F574F8-751F-4EC2-AFCF-B008C669B255}" type="datetimeFigureOut">
              <a:rPr lang="en-US" smtClean="0"/>
              <a:t>12/15/11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3B7DBD-4B37-4C9F-8423-F6BDD1C18A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9F574F8-751F-4EC2-AFCF-B008C669B255}" type="datetimeFigureOut">
              <a:rPr lang="en-US" smtClean="0"/>
              <a:t>12/15/11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3B7DBD-4B37-4C9F-8423-F6BDD1C18AA0}" type="slidenum">
              <a:rPr lang="en-US" smtClean="0"/>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69F574F8-751F-4EC2-AFCF-B008C669B255}" type="datetimeFigureOut">
              <a:rPr lang="en-US" smtClean="0"/>
              <a:t>12/15/11</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8D3B7DBD-4B37-4C9F-8423-F6BDD1C18AA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69F574F8-751F-4EC2-AFCF-B008C669B255}" type="datetimeFigureOut">
              <a:rPr lang="en-US" smtClean="0"/>
              <a:t>12/15/11</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8D3B7DBD-4B37-4C9F-8423-F6BDD1C18AA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file:///C:\Dashboard\Reports\StateMap\StateMap001.gif" TargetMode="External"/><Relationship Id="rId5" Type="http://schemas.openxmlformats.org/officeDocument/2006/relationships/image" Target="../media/image9.png"/><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file:///C:\Dashboard\Reports\CountyRep\County41.gif" TargetMode="External"/><Relationship Id="rId5" Type="http://schemas.openxmlformats.org/officeDocument/2006/relationships/image" Target="../media/image10.png"/><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1.bin"/><Relationship Id="rId5" Type="http://schemas.openxmlformats.org/officeDocument/2006/relationships/image" Target="../media/image12.wmf"/><Relationship Id="rId6" Type="http://schemas.openxmlformats.org/officeDocument/2006/relationships/oleObject" Target="../embeddings/oleObject2.bin"/><Relationship Id="rId7" Type="http://schemas.openxmlformats.org/officeDocument/2006/relationships/image" Target="../media/image13.wmf"/><Relationship Id="rId8" Type="http://schemas.openxmlformats.org/officeDocument/2006/relationships/oleObject" Target="../embeddings/oleObject3.bin"/><Relationship Id="rId9" Type="http://schemas.openxmlformats.org/officeDocument/2006/relationships/image" Target="../media/image14.wmf"/><Relationship Id="rId1" Type="http://schemas.openxmlformats.org/officeDocument/2006/relationships/vmlDrawing" Target="../drawings/vmlDrawing3.vml"/><Relationship Id="rId2"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emf"/><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381000" y="15015"/>
            <a:ext cx="8762999" cy="1630363"/>
          </a:xfrm>
        </p:spPr>
        <p:txBody>
          <a:bodyPr>
            <a:normAutofit/>
          </a:bodyPr>
          <a:lstStyle/>
          <a:p>
            <a:r>
              <a:rPr lang="en-US" sz="4000" dirty="0" smtClean="0">
                <a:solidFill>
                  <a:srgbClr val="FFFF00"/>
                </a:solidFill>
                <a:latin typeface="Copperplate Gothic Bold" pitchFamily="34" charset="0"/>
                <a:cs typeface="Microsoft Sans Serif" pitchFamily="34" charset="0"/>
              </a:rPr>
              <a:t>Quality in Child Protection</a:t>
            </a:r>
            <a:endParaRPr lang="en-US" sz="4000" dirty="0">
              <a:solidFill>
                <a:srgbClr val="FFFF00"/>
              </a:solidFill>
              <a:latin typeface="Copperplate Gothic Bold" pitchFamily="34" charset="0"/>
              <a:cs typeface="Microsoft Sans Serif" pitchFamily="34" charset="0"/>
            </a:endParaRPr>
          </a:p>
        </p:txBody>
      </p:sp>
      <p:sp>
        <p:nvSpPr>
          <p:cNvPr id="47107" name="Rectangle 3"/>
          <p:cNvSpPr>
            <a:spLocks noGrp="1" noChangeArrowheads="1"/>
          </p:cNvSpPr>
          <p:nvPr>
            <p:ph idx="4294967295"/>
          </p:nvPr>
        </p:nvSpPr>
        <p:spPr>
          <a:xfrm>
            <a:off x="0" y="1774825"/>
            <a:ext cx="8229600" cy="4625975"/>
          </a:xfrm>
        </p:spPr>
        <p:txBody>
          <a:bodyPr/>
          <a:lstStyle/>
          <a:p>
            <a:pPr>
              <a:buFontTx/>
              <a:buNone/>
            </a:pPr>
            <a:endParaRPr lang="en-US" dirty="0"/>
          </a:p>
          <a:p>
            <a:pPr>
              <a:buFontTx/>
              <a:buNone/>
            </a:pPr>
            <a:endParaRPr lang="en-US" dirty="0"/>
          </a:p>
        </p:txBody>
      </p:sp>
      <p:pic>
        <p:nvPicPr>
          <p:cNvPr id="2" name="Picture 1" descr="rbrs_0019.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0" y="2398058"/>
            <a:ext cx="4648200" cy="3419970"/>
          </a:xfrm>
          <a:prstGeom prst="rect">
            <a:avLst/>
          </a:prstGeom>
        </p:spPr>
      </p:pic>
      <p:sp>
        <p:nvSpPr>
          <p:cNvPr id="6" name="TextBox 5"/>
          <p:cNvSpPr txBox="1"/>
          <p:nvPr/>
        </p:nvSpPr>
        <p:spPr>
          <a:xfrm>
            <a:off x="457200" y="5029200"/>
            <a:ext cx="4419600" cy="923330"/>
          </a:xfrm>
          <a:prstGeom prst="rect">
            <a:avLst/>
          </a:prstGeom>
          <a:noFill/>
        </p:spPr>
        <p:txBody>
          <a:bodyPr wrap="square" rtlCol="0">
            <a:spAutoFit/>
          </a:bodyPr>
          <a:lstStyle/>
          <a:p>
            <a:r>
              <a:rPr lang="es-ES_tradnl" dirty="0" smtClean="0"/>
              <a:t>Alicia Davis, J.D.</a:t>
            </a:r>
          </a:p>
          <a:p>
            <a:r>
              <a:rPr lang="es-ES_tradnl" dirty="0" smtClean="0"/>
              <a:t>Principal </a:t>
            </a:r>
            <a:r>
              <a:rPr lang="es-ES_tradnl" dirty="0" err="1" smtClean="0"/>
              <a:t>Court</a:t>
            </a:r>
            <a:r>
              <a:rPr lang="es-ES_tradnl" dirty="0" smtClean="0"/>
              <a:t> Management </a:t>
            </a:r>
            <a:r>
              <a:rPr lang="es-ES_tradnl" dirty="0" err="1" smtClean="0"/>
              <a:t>Consultant</a:t>
            </a:r>
            <a:endParaRPr lang="es-ES_tradnl" dirty="0" smtClean="0"/>
          </a:p>
          <a:p>
            <a:r>
              <a:rPr lang="es-ES_tradnl" dirty="0" err="1" smtClean="0"/>
              <a:t>National</a:t>
            </a:r>
            <a:r>
              <a:rPr lang="es-ES_tradnl" dirty="0" smtClean="0"/>
              <a:t> Center </a:t>
            </a:r>
            <a:r>
              <a:rPr lang="es-ES_tradnl" dirty="0" err="1" smtClean="0"/>
              <a:t>for</a:t>
            </a:r>
            <a:r>
              <a:rPr lang="es-ES_tradnl" dirty="0" smtClean="0"/>
              <a:t> </a:t>
            </a:r>
            <a:r>
              <a:rPr lang="es-ES_tradnl" dirty="0" err="1" smtClean="0"/>
              <a:t>State</a:t>
            </a:r>
            <a:r>
              <a:rPr lang="es-ES_tradnl" dirty="0" smtClean="0"/>
              <a:t> </a:t>
            </a:r>
            <a:r>
              <a:rPr lang="es-ES_tradnl" dirty="0" err="1" smtClean="0"/>
              <a:t>Courts</a:t>
            </a:r>
            <a:r>
              <a:rPr lang="es-ES_tradnl" dirty="0" smtClean="0"/>
              <a:t> </a:t>
            </a:r>
            <a:endParaRPr lang="es-ES_tradnl"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2. </a:t>
            </a:r>
            <a:r>
              <a:rPr lang="en-US" b="1" dirty="0"/>
              <a:t>Time to all Subsequent Permanency Hearings (No Toolkit Measure Available): </a:t>
            </a:r>
            <a:r>
              <a:rPr lang="en-US" dirty="0"/>
              <a:t>The median length of time in days between each subsequent permanency hearing that occurs until final permanency is achieved. For example, the number of days between the first permanency hearing and the second permanency hearing, the second permanency hearing and third, </a:t>
            </a:r>
            <a:r>
              <a:rPr lang="en-US" dirty="0" err="1"/>
              <a:t>etc</a:t>
            </a:r>
            <a:r>
              <a:rPr lang="en-US" dirty="0"/>
              <a:t>, for each hearing that occurs while the child remains in care. </a:t>
            </a:r>
          </a:p>
          <a:p>
            <a:r>
              <a:rPr lang="en-US" dirty="0"/>
              <a:t> </a:t>
            </a:r>
          </a:p>
          <a:p>
            <a:endParaRPr lang="en-US" dirty="0"/>
          </a:p>
        </p:txBody>
      </p:sp>
    </p:spTree>
    <p:extLst>
      <p:ext uri="{BB962C8B-B14F-4D97-AF65-F5344CB8AC3E}">
        <p14:creationId xmlns:p14="http://schemas.microsoft.com/office/powerpoint/2010/main" val="1353777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3. </a:t>
            </a:r>
            <a:r>
              <a:rPr lang="en-US" b="1" dirty="0"/>
              <a:t>Time to Permanent Placement (Toolkit Measure 4A): </a:t>
            </a:r>
            <a:r>
              <a:rPr lang="en-US" dirty="0"/>
              <a:t>The median time from filing of the original petition to legal permanency (how long it takes for children in abuse and neglect cases to achieve legal permanency, following the filing of the original petition). “Legal Permanency” means that there is a permanent and secure legal relationship between the adult caregiver and the child, including reunification, adoption, legal guardianship or placement with a fit and willing relative. </a:t>
            </a:r>
          </a:p>
          <a:p>
            <a:r>
              <a:rPr lang="en-US" dirty="0"/>
              <a:t> </a:t>
            </a:r>
          </a:p>
          <a:p>
            <a:endParaRPr lang="en-US" dirty="0"/>
          </a:p>
          <a:p>
            <a:endParaRPr lang="en-US" dirty="0"/>
          </a:p>
        </p:txBody>
      </p:sp>
    </p:spTree>
    <p:extLst>
      <p:ext uri="{BB962C8B-B14F-4D97-AF65-F5344CB8AC3E}">
        <p14:creationId xmlns:p14="http://schemas.microsoft.com/office/powerpoint/2010/main" val="2984311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4. </a:t>
            </a:r>
            <a:r>
              <a:rPr lang="en-US" b="1" dirty="0"/>
              <a:t>Time to Termination of Parental Rights Petition (Toolkit Measure 4H): </a:t>
            </a:r>
            <a:r>
              <a:rPr lang="en-US" dirty="0"/>
              <a:t>Where reunification has not been achieved, the median time from filing of the original petition to filing the petition to terminate parental rights (how long it takes from the date the original child abuse or neglect petition is filed to the date the termination of parental rights petition is filed). </a:t>
            </a:r>
          </a:p>
          <a:p>
            <a:r>
              <a:rPr lang="en-US" dirty="0"/>
              <a:t> </a:t>
            </a:r>
          </a:p>
        </p:txBody>
      </p:sp>
    </p:spTree>
    <p:extLst>
      <p:ext uri="{BB962C8B-B14F-4D97-AF65-F5344CB8AC3E}">
        <p14:creationId xmlns:p14="http://schemas.microsoft.com/office/powerpoint/2010/main" val="3388780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5. </a:t>
            </a:r>
            <a:r>
              <a:rPr lang="en-US" b="1" dirty="0"/>
              <a:t>Time to Termination of Parental Rights (Toolkit Measure 4I): </a:t>
            </a:r>
            <a:r>
              <a:rPr lang="en-US" dirty="0"/>
              <a:t>Where reunification has not been achieved, the median time from filing of the original child abuse and neglect petition to the termination of parental rights (how long it takes from the date the original child abuse and neglect petition was filed to the date the termination of parental rights proceeding is completed). </a:t>
            </a:r>
          </a:p>
          <a:p>
            <a:endParaRPr lang="en-US" dirty="0"/>
          </a:p>
        </p:txBody>
      </p:sp>
    </p:spTree>
    <p:extLst>
      <p:ext uri="{BB962C8B-B14F-4D97-AF65-F5344CB8AC3E}">
        <p14:creationId xmlns:p14="http://schemas.microsoft.com/office/powerpoint/2010/main" val="2058791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Colorado </a:t>
            </a:r>
            <a:endParaRPr lang="en-US" dirty="0"/>
          </a:p>
        </p:txBody>
      </p:sp>
      <p:sp>
        <p:nvSpPr>
          <p:cNvPr id="3" name="Content Placeholder 2"/>
          <p:cNvSpPr>
            <a:spLocks noGrp="1"/>
          </p:cNvSpPr>
          <p:nvPr>
            <p:ph idx="1"/>
          </p:nvPr>
        </p:nvSpPr>
        <p:spPr/>
        <p:txBody>
          <a:bodyPr>
            <a:normAutofit/>
          </a:bodyPr>
          <a:lstStyle/>
          <a:p>
            <a:pPr>
              <a:lnSpc>
                <a:spcPct val="80000"/>
              </a:lnSpc>
              <a:buClr>
                <a:srgbClr val="000099"/>
              </a:buClr>
              <a:buSzPct val="90000"/>
            </a:pPr>
            <a:r>
              <a:rPr lang="en-US" b="1" dirty="0" smtClean="0">
                <a:latin typeface="Consolas" pitchFamily="49" charset="0"/>
              </a:rPr>
              <a:t>Timeliness between key events</a:t>
            </a:r>
          </a:p>
          <a:p>
            <a:pPr>
              <a:lnSpc>
                <a:spcPct val="80000"/>
              </a:lnSpc>
              <a:buClr>
                <a:srgbClr val="000099"/>
              </a:buClr>
              <a:buSzPct val="90000"/>
            </a:pPr>
            <a:r>
              <a:rPr lang="en-US" b="1" dirty="0" smtClean="0">
                <a:latin typeface="Consolas" pitchFamily="49" charset="0"/>
              </a:rPr>
              <a:t>Changes in Placement</a:t>
            </a:r>
          </a:p>
          <a:p>
            <a:pPr>
              <a:lnSpc>
                <a:spcPct val="80000"/>
              </a:lnSpc>
              <a:buClr>
                <a:srgbClr val="000099"/>
              </a:buClr>
              <a:buSzPct val="90000"/>
            </a:pPr>
            <a:r>
              <a:rPr lang="en-US" b="1" dirty="0" smtClean="0">
                <a:latin typeface="Consolas" pitchFamily="49" charset="0"/>
              </a:rPr>
              <a:t>Permanency time frames and outcomes</a:t>
            </a:r>
          </a:p>
          <a:p>
            <a:pPr>
              <a:lnSpc>
                <a:spcPct val="80000"/>
              </a:lnSpc>
              <a:buClr>
                <a:srgbClr val="000099"/>
              </a:buClr>
              <a:buSzPct val="90000"/>
            </a:pPr>
            <a:r>
              <a:rPr lang="en-US" b="1" dirty="0" smtClean="0">
                <a:latin typeface="Consolas" pitchFamily="49" charset="0"/>
              </a:rPr>
              <a:t>Time between termination of parental rights and adoption</a:t>
            </a:r>
          </a:p>
          <a:p>
            <a:pPr>
              <a:lnSpc>
                <a:spcPct val="80000"/>
              </a:lnSpc>
              <a:buClr>
                <a:srgbClr val="000099"/>
              </a:buClr>
              <a:buSzPct val="90000"/>
            </a:pPr>
            <a:r>
              <a:rPr lang="en-US" b="1" dirty="0" smtClean="0">
                <a:latin typeface="Consolas" pitchFamily="49" charset="0"/>
              </a:rPr>
              <a:t>Attorney Appearance/Changes</a:t>
            </a:r>
          </a:p>
          <a:p>
            <a:pPr>
              <a:lnSpc>
                <a:spcPct val="80000"/>
              </a:lnSpc>
              <a:buClr>
                <a:srgbClr val="000099"/>
              </a:buClr>
              <a:buSzPct val="90000"/>
            </a:pPr>
            <a:r>
              <a:rPr lang="en-US" b="1" dirty="0" smtClean="0">
                <a:latin typeface="Consolas" pitchFamily="49" charset="0"/>
              </a:rPr>
              <a:t>Legal Counsel Received</a:t>
            </a:r>
          </a:p>
          <a:p>
            <a:pPr>
              <a:lnSpc>
                <a:spcPct val="80000"/>
              </a:lnSpc>
              <a:buClr>
                <a:srgbClr val="000099"/>
              </a:buClr>
              <a:buSzPct val="90000"/>
            </a:pPr>
            <a:r>
              <a:rPr lang="en-US" b="1" dirty="0" smtClean="0">
                <a:latin typeface="Consolas" pitchFamily="49" charset="0"/>
              </a:rPr>
              <a:t>Removals</a:t>
            </a:r>
          </a:p>
          <a:p>
            <a:pPr>
              <a:lnSpc>
                <a:spcPct val="80000"/>
              </a:lnSpc>
              <a:buClr>
                <a:srgbClr val="000099"/>
              </a:buClr>
              <a:buSzPct val="90000"/>
            </a:pPr>
            <a:r>
              <a:rPr lang="en-US" b="1" dirty="0" smtClean="0">
                <a:latin typeface="Consolas" pitchFamily="49" charset="0"/>
              </a:rPr>
              <a:t>Service of Process</a:t>
            </a:r>
          </a:p>
          <a:p>
            <a:pPr>
              <a:lnSpc>
                <a:spcPct val="80000"/>
              </a:lnSpc>
              <a:buClr>
                <a:srgbClr val="000099"/>
              </a:buClr>
              <a:buSzPct val="90000"/>
            </a:pPr>
            <a:r>
              <a:rPr lang="en-US" b="1" dirty="0" smtClean="0">
                <a:latin typeface="Consolas" pitchFamily="49" charset="0"/>
              </a:rPr>
              <a:t>Subsequent Petitions</a:t>
            </a:r>
            <a:endParaRPr lang="en-US" dirty="0" smtClean="0">
              <a:latin typeface="Trebuchet MS" pitchFamily="34" charset="0"/>
            </a:endParaRP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p:txBody>
          <a:bodyPr/>
          <a:lstStyle/>
          <a:p>
            <a:pPr eaLnBrk="1" hangingPunct="1">
              <a:buFont typeface="Arial" charset="0"/>
              <a:buNone/>
            </a:pPr>
            <a:r>
              <a:rPr lang="en-US" smtClean="0"/>
              <a:t>I’d like to insert a snapshot photo of how</a:t>
            </a:r>
          </a:p>
        </p:txBody>
      </p:sp>
      <p:sp>
        <p:nvSpPr>
          <p:cNvPr id="7170" name="Title 1"/>
          <p:cNvSpPr>
            <a:spLocks noGrp="1"/>
          </p:cNvSpPr>
          <p:nvPr>
            <p:ph type="title"/>
          </p:nvPr>
        </p:nvSpPr>
        <p:spPr>
          <a:xfrm>
            <a:off x="381000" y="0"/>
            <a:ext cx="8229600" cy="1252728"/>
          </a:xfrm>
        </p:spPr>
        <p:txBody>
          <a:bodyPr/>
          <a:lstStyle/>
          <a:p>
            <a:pPr eaLnBrk="1" fontAlgn="auto" hangingPunct="1">
              <a:spcAft>
                <a:spcPts val="0"/>
              </a:spcAft>
              <a:defRPr/>
            </a:pPr>
            <a:r>
              <a:rPr lang="en-US" dirty="0" smtClean="0"/>
              <a:t>Michigan</a:t>
            </a:r>
            <a:endParaRPr dirty="0" smtClean="0"/>
          </a:p>
        </p:txBody>
      </p:sp>
      <p:pic>
        <p:nvPicPr>
          <p:cNvPr id="18436" name="Picture 4" descr="sample2"/>
          <p:cNvPicPr>
            <a:picLocks noChangeAspect="1" noChangeArrowheads="1"/>
          </p:cNvPicPr>
          <p:nvPr/>
        </p:nvPicPr>
        <p:blipFill>
          <a:blip r:embed="rId3" cstate="print"/>
          <a:srcRect/>
          <a:stretch>
            <a:fillRect/>
          </a:stretch>
        </p:blipFill>
        <p:spPr bwMode="auto">
          <a:xfrm>
            <a:off x="533400" y="1676400"/>
            <a:ext cx="8229600" cy="6357938"/>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7170"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7197" name="Photo Editor Photo" r:id="rId4" imgW="9142857" imgH="6857143" progId="MSPhotoEd.3">
                  <p:link/>
                </p:oleObj>
              </mc:Choice>
              <mc:Fallback>
                <p:oleObj name="Photo Editor Photo" r:id="rId4" imgW="9142857" imgH="6857143" progId="MSPhotoEd.3">
                  <p:link/>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9218" name="Object 2"/>
          <p:cNvGraphicFramePr>
            <a:graphicFrameLocks noChangeAspect="1"/>
          </p:cNvGraphicFramePr>
          <p:nvPr/>
        </p:nvGraphicFramePr>
        <p:xfrm>
          <a:off x="0" y="1588"/>
          <a:ext cx="9142413" cy="6856412"/>
        </p:xfrm>
        <a:graphic>
          <a:graphicData uri="http://schemas.openxmlformats.org/presentationml/2006/ole">
            <mc:AlternateContent xmlns:mc="http://schemas.openxmlformats.org/markup-compatibility/2006">
              <mc:Choice xmlns:v="urn:schemas-microsoft-com:vml" Requires="v">
                <p:oleObj spid="_x0000_s9245" name="Photo Editor Photo" r:id="rId4" imgW="9142857" imgH="6857143" progId="MSPhotoEd.3">
                  <p:link/>
                </p:oleObj>
              </mc:Choice>
              <mc:Fallback>
                <p:oleObj name="Photo Editor Photo" r:id="rId4" imgW="9142857" imgH="6857143" progId="MSPhotoEd.3">
                  <p:link/>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88"/>
                        <a:ext cx="9142413" cy="6856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marL="0" indent="0">
              <a:buNone/>
            </a:pPr>
            <a:endParaRPr lang="en-US" dirty="0"/>
          </a:p>
        </p:txBody>
      </p:sp>
      <p:pic>
        <p:nvPicPr>
          <p:cNvPr id="5" name="Picture 4"/>
          <p:cNvPicPr>
            <a:picLocks noChangeAspect="1"/>
          </p:cNvPicPr>
          <p:nvPr/>
        </p:nvPicPr>
        <p:blipFill>
          <a:blip r:embed="rId3"/>
          <a:stretch>
            <a:fillRect/>
          </a:stretch>
        </p:blipFill>
        <p:spPr>
          <a:xfrm>
            <a:off x="533400" y="3581400"/>
            <a:ext cx="8178800" cy="2616200"/>
          </a:xfrm>
          <a:prstGeom prst="rect">
            <a:avLst/>
          </a:prstGeom>
        </p:spPr>
      </p:pic>
      <p:sp>
        <p:nvSpPr>
          <p:cNvPr id="4" name="Title 3"/>
          <p:cNvSpPr>
            <a:spLocks noGrp="1"/>
          </p:cNvSpPr>
          <p:nvPr>
            <p:ph type="title"/>
          </p:nvPr>
        </p:nvSpPr>
        <p:spPr/>
        <p:txBody>
          <a:bodyPr/>
          <a:lstStyle/>
          <a:p>
            <a:r>
              <a:rPr lang="es-ES_tradnl" dirty="0" smtClean="0"/>
              <a:t>Hm.  </a:t>
            </a:r>
            <a:endParaRPr lang="es-ES_tradnl" dirty="0"/>
          </a:p>
        </p:txBody>
      </p:sp>
    </p:spTree>
    <p:extLst>
      <p:ext uri="{BB962C8B-B14F-4D97-AF65-F5344CB8AC3E}">
        <p14:creationId xmlns:p14="http://schemas.microsoft.com/office/powerpoint/2010/main" val="3912900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Your Turn</a:t>
            </a:r>
            <a:endParaRPr lang="en-US" dirty="0"/>
          </a:p>
        </p:txBody>
      </p:sp>
      <p:sp>
        <p:nvSpPr>
          <p:cNvPr id="8" name="Content Placeholder 7"/>
          <p:cNvSpPr>
            <a:spLocks noGrp="1"/>
          </p:cNvSpPr>
          <p:nvPr>
            <p:ph sz="quarter" idx="1"/>
          </p:nvPr>
        </p:nvSpPr>
        <p:spPr>
          <a:xfrm>
            <a:off x="301752" y="1527047"/>
            <a:ext cx="8503920" cy="4798247"/>
          </a:xfrm>
        </p:spPr>
        <p:txBody>
          <a:bodyPr>
            <a:normAutofit fontScale="85000" lnSpcReduction="10000"/>
          </a:bodyPr>
          <a:lstStyle/>
          <a:p>
            <a:r>
              <a:rPr lang="en-US" dirty="0" smtClean="0"/>
              <a:t>Identify 1-2 areas needing reform efforts</a:t>
            </a:r>
          </a:p>
          <a:p>
            <a:pPr lvl="1"/>
            <a:r>
              <a:rPr lang="en-US" dirty="0" smtClean="0"/>
              <a:t>What is the “problem?”</a:t>
            </a:r>
          </a:p>
          <a:p>
            <a:pPr lvl="1"/>
            <a:r>
              <a:rPr lang="en-US" dirty="0" smtClean="0"/>
              <a:t>What is the intended change?</a:t>
            </a:r>
          </a:p>
          <a:p>
            <a:pPr lvl="1"/>
            <a:r>
              <a:rPr lang="en-US" dirty="0" smtClean="0"/>
              <a:t>How will you know change has occurred?</a:t>
            </a:r>
          </a:p>
          <a:p>
            <a:pPr lvl="1"/>
            <a:r>
              <a:rPr lang="en-US" dirty="0" smtClean="0"/>
              <a:t>If this “Change” occurs – what other unintended areas may be affected?</a:t>
            </a:r>
          </a:p>
          <a:p>
            <a:r>
              <a:rPr lang="en-US" dirty="0" smtClean="0"/>
              <a:t>Identify the Toolkit Measures that could be used to monitor continuous improvement.</a:t>
            </a:r>
          </a:p>
          <a:p>
            <a:r>
              <a:rPr lang="en-US" dirty="0"/>
              <a:t>What challenges do you face with respect to obtaining and using measurement data</a:t>
            </a:r>
            <a:r>
              <a:rPr lang="en-US" dirty="0" smtClean="0"/>
              <a:t>?  What are the solutions?  </a:t>
            </a:r>
          </a:p>
          <a:p>
            <a:r>
              <a:rPr lang="en-US" dirty="0"/>
              <a:t>Brainstorm solutions to your challenges.</a:t>
            </a:r>
          </a:p>
          <a:p>
            <a:r>
              <a:rPr lang="en-US" dirty="0"/>
              <a:t>Report Back – YIKES!!!!!! </a:t>
            </a:r>
          </a:p>
          <a:p>
            <a:endParaRPr lang="en-US" dirty="0"/>
          </a:p>
          <a:p>
            <a:pPr marL="118872" indent="0">
              <a:buNone/>
            </a:pPr>
            <a:endParaRPr lang="en-US" dirty="0" smtClean="0"/>
          </a:p>
          <a:p>
            <a:endParaRPr lang="en-US" dirty="0"/>
          </a:p>
        </p:txBody>
      </p:sp>
    </p:spTree>
    <p:extLst>
      <p:ext uri="{BB962C8B-B14F-4D97-AF65-F5344CB8AC3E}">
        <p14:creationId xmlns:p14="http://schemas.microsoft.com/office/powerpoint/2010/main" val="54634667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6244"/>
            <a:ext cx="8152510" cy="907023"/>
          </a:xfrm>
        </p:spPr>
        <p:txBody>
          <a:bodyPr>
            <a:noAutofit/>
          </a:bodyPr>
          <a:lstStyle/>
          <a:p>
            <a:pPr algn="l"/>
            <a:r>
              <a:rPr lang="en-US" sz="3200" dirty="0" smtClean="0">
                <a:solidFill>
                  <a:srgbClr val="FFFF00"/>
                </a:solidFill>
              </a:rPr>
              <a:t>Why Measures Are 					Important To Courts </a:t>
            </a:r>
            <a:endParaRPr lang="en-US" sz="3200" dirty="0">
              <a:solidFill>
                <a:srgbClr val="FFFF00"/>
              </a:solidFill>
            </a:endParaRPr>
          </a:p>
        </p:txBody>
      </p:sp>
      <p:sp>
        <p:nvSpPr>
          <p:cNvPr id="12" name="Text Placeholder 11"/>
          <p:cNvSpPr>
            <a:spLocks noGrp="1"/>
          </p:cNvSpPr>
          <p:nvPr>
            <p:ph sz="quarter" idx="1"/>
          </p:nvPr>
        </p:nvSpPr>
        <p:spPr>
          <a:xfrm>
            <a:off x="301752" y="1527048"/>
            <a:ext cx="8503920" cy="2905543"/>
          </a:xfrm>
        </p:spPr>
        <p:txBody>
          <a:bodyPr>
            <a:noAutofit/>
          </a:bodyPr>
          <a:lstStyle/>
          <a:p>
            <a:r>
              <a:rPr lang="en-US" sz="2400" dirty="0" smtClean="0">
                <a:solidFill>
                  <a:srgbClr val="000000"/>
                </a:solidFill>
              </a:rPr>
              <a:t>Public Accountability</a:t>
            </a:r>
          </a:p>
          <a:p>
            <a:pPr marL="0" indent="0">
              <a:buNone/>
            </a:pPr>
            <a:endParaRPr lang="en-US" sz="2400" dirty="0" smtClean="0">
              <a:solidFill>
                <a:srgbClr val="000000"/>
              </a:solidFill>
            </a:endParaRPr>
          </a:p>
          <a:p>
            <a:r>
              <a:rPr lang="en-US" sz="2400" dirty="0" smtClean="0">
                <a:solidFill>
                  <a:srgbClr val="000000"/>
                </a:solidFill>
              </a:rPr>
              <a:t>Outcomes Achieved</a:t>
            </a:r>
          </a:p>
          <a:p>
            <a:endParaRPr lang="en-US" sz="2400" dirty="0" smtClean="0">
              <a:solidFill>
                <a:srgbClr val="000000"/>
              </a:solidFill>
            </a:endParaRPr>
          </a:p>
          <a:p>
            <a:r>
              <a:rPr lang="en-US" sz="2400" dirty="0" smtClean="0">
                <a:solidFill>
                  <a:srgbClr val="000000"/>
                </a:solidFill>
              </a:rPr>
              <a:t>Shared Resources</a:t>
            </a:r>
          </a:p>
          <a:p>
            <a:endParaRPr lang="en-US" sz="2400" dirty="0" smtClean="0">
              <a:solidFill>
                <a:srgbClr val="000000"/>
              </a:solidFill>
            </a:endParaRPr>
          </a:p>
          <a:p>
            <a:r>
              <a:rPr lang="en-US" sz="2400" dirty="0" smtClean="0">
                <a:solidFill>
                  <a:srgbClr val="000000"/>
                </a:solidFill>
              </a:rPr>
              <a:t>Hard Questions Asked</a:t>
            </a:r>
          </a:p>
          <a:p>
            <a:pPr marL="0" indent="0">
              <a:buNone/>
            </a:pPr>
            <a:endParaRPr lang="en-US" sz="2400" dirty="0">
              <a:solidFill>
                <a:schemeClr val="accent1"/>
              </a:solidFill>
            </a:endParaRPr>
          </a:p>
        </p:txBody>
      </p:sp>
      <p:pic>
        <p:nvPicPr>
          <p:cNvPr id="3" name="Picture 2"/>
          <p:cNvPicPr>
            <a:picLocks noChangeAspect="1"/>
          </p:cNvPicPr>
          <p:nvPr/>
        </p:nvPicPr>
        <p:blipFill>
          <a:blip r:embed="rId3"/>
          <a:stretch>
            <a:fillRect/>
          </a:stretch>
        </p:blipFill>
        <p:spPr>
          <a:xfrm>
            <a:off x="4449798" y="2685887"/>
            <a:ext cx="4159912" cy="3493407"/>
          </a:xfrm>
          <a:prstGeom prst="rect">
            <a:avLst/>
          </a:prstGeom>
        </p:spPr>
      </p:pic>
    </p:spTree>
    <p:extLst>
      <p:ext uri="{BB962C8B-B14F-4D97-AF65-F5344CB8AC3E}">
        <p14:creationId xmlns:p14="http://schemas.microsoft.com/office/powerpoint/2010/main" val="33800429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checkerboard(across)">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 calcmode="lin" valueType="num">
                                      <p:cBhvr additive="base">
                                        <p:cTn id="12"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2">
                                            <p:txEl>
                                              <p:pRg st="6" end="6"/>
                                            </p:txEl>
                                          </p:spTgt>
                                        </p:tgtEl>
                                        <p:attrNameLst>
                                          <p:attrName>style.visibility</p:attrName>
                                        </p:attrNameLst>
                                      </p:cBhvr>
                                      <p:to>
                                        <p:strVal val="visible"/>
                                      </p:to>
                                    </p:set>
                                    <p:animEffect transition="in" filter="circle(in)">
                                      <p:cBhvr>
                                        <p:cTn id="22" dur="20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a:bodyPr>
          <a:lstStyle/>
          <a:p>
            <a:r>
              <a:rPr lang="en-US" dirty="0"/>
              <a:t>How do I get </a:t>
            </a:r>
            <a:r>
              <a:rPr lang="en-US" dirty="0" smtClean="0"/>
              <a:t>involved?</a:t>
            </a:r>
            <a:endParaRPr lang="en-US" dirty="0"/>
          </a:p>
        </p:txBody>
      </p:sp>
      <p:grpSp>
        <p:nvGrpSpPr>
          <p:cNvPr id="2" name="Group 4"/>
          <p:cNvGrpSpPr>
            <a:grpSpLocks/>
          </p:cNvGrpSpPr>
          <p:nvPr/>
        </p:nvGrpSpPr>
        <p:grpSpPr bwMode="auto">
          <a:xfrm>
            <a:off x="1066800" y="1676400"/>
            <a:ext cx="4876800" cy="1638300"/>
            <a:chOff x="2064" y="1680"/>
            <a:chExt cx="3072" cy="1032"/>
          </a:xfrm>
        </p:grpSpPr>
        <p:graphicFrame>
          <p:nvGraphicFramePr>
            <p:cNvPr id="35845" name="Object 5"/>
            <p:cNvGraphicFramePr>
              <a:graphicFrameLocks noChangeAspect="1"/>
            </p:cNvGraphicFramePr>
            <p:nvPr/>
          </p:nvGraphicFramePr>
          <p:xfrm>
            <a:off x="2064" y="1680"/>
            <a:ext cx="1424" cy="1032"/>
          </p:xfrm>
          <a:graphic>
            <a:graphicData uri="http://schemas.openxmlformats.org/presentationml/2006/ole">
              <mc:AlternateContent xmlns:mc="http://schemas.openxmlformats.org/markup-compatibility/2006">
                <mc:Choice xmlns:v="urn:schemas-microsoft-com:vml" Requires="v">
                  <p:oleObj spid="_x0000_s1109" name="Clip" r:id="rId4" imgW="1879560" imgH="1362240" progId="MS_ClipArt_Gallery.2">
                    <p:embed/>
                  </p:oleObj>
                </mc:Choice>
                <mc:Fallback>
                  <p:oleObj name="Clip" r:id="rId4" imgW="1879560" imgH="1362240" progId="MS_ClipArt_Gallery.2">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4" y="1680"/>
                          <a:ext cx="1424" cy="10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6" name="Text Box 6"/>
            <p:cNvSpPr txBox="1">
              <a:spLocks noChangeArrowheads="1"/>
            </p:cNvSpPr>
            <p:nvPr/>
          </p:nvSpPr>
          <p:spPr bwMode="auto">
            <a:xfrm>
              <a:off x="3504" y="1728"/>
              <a:ext cx="1632" cy="523"/>
            </a:xfrm>
            <a:prstGeom prst="rect">
              <a:avLst/>
            </a:prstGeom>
            <a:noFill/>
            <a:ln w="9525">
              <a:noFill/>
              <a:miter lim="800000"/>
              <a:headEnd/>
              <a:tailEnd/>
            </a:ln>
            <a:effectLst/>
          </p:spPr>
          <p:txBody>
            <a:bodyPr>
              <a:spAutoFit/>
            </a:bodyPr>
            <a:lstStyle/>
            <a:p>
              <a:pPr>
                <a:spcBef>
                  <a:spcPct val="50000"/>
                </a:spcBef>
              </a:pPr>
              <a:r>
                <a:rPr lang="en-US" sz="2400" b="1" dirty="0">
                  <a:latin typeface="Arial" charset="0"/>
                </a:rPr>
                <a:t>Vocalize your needs</a:t>
              </a:r>
              <a:endParaRPr lang="en-US" sz="2000" b="1" dirty="0">
                <a:latin typeface="Arial" charset="0"/>
              </a:endParaRPr>
            </a:p>
          </p:txBody>
        </p:sp>
      </p:grpSp>
      <p:grpSp>
        <p:nvGrpSpPr>
          <p:cNvPr id="3" name="Group 7"/>
          <p:cNvGrpSpPr>
            <a:grpSpLocks/>
          </p:cNvGrpSpPr>
          <p:nvPr/>
        </p:nvGrpSpPr>
        <p:grpSpPr bwMode="auto">
          <a:xfrm>
            <a:off x="4419600" y="5065713"/>
            <a:ext cx="4351338" cy="1792287"/>
            <a:chOff x="1824" y="2352"/>
            <a:chExt cx="2741" cy="1129"/>
          </a:xfrm>
        </p:grpSpPr>
        <p:graphicFrame>
          <p:nvGraphicFramePr>
            <p:cNvPr id="35848" name="Object 8"/>
            <p:cNvGraphicFramePr>
              <a:graphicFrameLocks noChangeAspect="1"/>
            </p:cNvGraphicFramePr>
            <p:nvPr/>
          </p:nvGraphicFramePr>
          <p:xfrm>
            <a:off x="3360" y="2352"/>
            <a:ext cx="1205" cy="1129"/>
          </p:xfrm>
          <a:graphic>
            <a:graphicData uri="http://schemas.openxmlformats.org/presentationml/2006/ole">
              <mc:AlternateContent xmlns:mc="http://schemas.openxmlformats.org/markup-compatibility/2006">
                <mc:Choice xmlns:v="urn:schemas-microsoft-com:vml" Requires="v">
                  <p:oleObj spid="_x0000_s1110" name="Clip" r:id="rId6" imgW="1913040" imgH="1793160" progId="MS_ClipArt_Gallery.2">
                    <p:embed/>
                  </p:oleObj>
                </mc:Choice>
                <mc:Fallback>
                  <p:oleObj name="Clip" r:id="rId6" imgW="1913040" imgH="1793160" progId="MS_ClipArt_Gallery.2">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60" y="2352"/>
                          <a:ext cx="1205" cy="11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9" name="Text Box 9"/>
            <p:cNvSpPr txBox="1">
              <a:spLocks noChangeArrowheads="1"/>
            </p:cNvSpPr>
            <p:nvPr/>
          </p:nvSpPr>
          <p:spPr bwMode="auto">
            <a:xfrm>
              <a:off x="1824" y="2976"/>
              <a:ext cx="1824" cy="288"/>
            </a:xfrm>
            <a:prstGeom prst="rect">
              <a:avLst/>
            </a:prstGeom>
            <a:noFill/>
            <a:ln w="9525">
              <a:noFill/>
              <a:miter lim="800000"/>
              <a:headEnd/>
              <a:tailEnd/>
            </a:ln>
            <a:effectLst/>
          </p:spPr>
          <p:txBody>
            <a:bodyPr>
              <a:spAutoFit/>
            </a:bodyPr>
            <a:lstStyle/>
            <a:p>
              <a:pPr>
                <a:spcBef>
                  <a:spcPct val="50000"/>
                </a:spcBef>
              </a:pPr>
              <a:r>
                <a:rPr lang="en-US" sz="2400" b="1" dirty="0">
                  <a:latin typeface="Arial" charset="0"/>
                </a:rPr>
                <a:t>Monitor Closely</a:t>
              </a:r>
            </a:p>
          </p:txBody>
        </p:sp>
      </p:grpSp>
      <p:grpSp>
        <p:nvGrpSpPr>
          <p:cNvPr id="4" name="Group 13"/>
          <p:cNvGrpSpPr>
            <a:grpSpLocks/>
          </p:cNvGrpSpPr>
          <p:nvPr/>
        </p:nvGrpSpPr>
        <p:grpSpPr bwMode="auto">
          <a:xfrm>
            <a:off x="1905000" y="3505200"/>
            <a:ext cx="6705600" cy="1770063"/>
            <a:chOff x="1056" y="864"/>
            <a:chExt cx="3696" cy="1115"/>
          </a:xfrm>
        </p:grpSpPr>
        <p:sp>
          <p:nvSpPr>
            <p:cNvPr id="35854" name="Text Box 14"/>
            <p:cNvSpPr txBox="1">
              <a:spLocks noChangeArrowheads="1"/>
            </p:cNvSpPr>
            <p:nvPr/>
          </p:nvSpPr>
          <p:spPr bwMode="auto">
            <a:xfrm>
              <a:off x="2304" y="1056"/>
              <a:ext cx="2448" cy="291"/>
            </a:xfrm>
            <a:prstGeom prst="rect">
              <a:avLst/>
            </a:prstGeom>
            <a:noFill/>
            <a:ln w="9525">
              <a:noFill/>
              <a:miter lim="800000"/>
              <a:headEnd/>
              <a:tailEnd/>
            </a:ln>
            <a:effectLst/>
          </p:spPr>
          <p:txBody>
            <a:bodyPr>
              <a:spAutoFit/>
            </a:bodyPr>
            <a:lstStyle/>
            <a:p>
              <a:pPr>
                <a:spcBef>
                  <a:spcPct val="50000"/>
                </a:spcBef>
              </a:pPr>
              <a:r>
                <a:rPr lang="en-US" sz="2400" b="1" dirty="0" smtClean="0">
                  <a:latin typeface="Arial" charset="0"/>
                </a:rPr>
                <a:t>Participate</a:t>
              </a:r>
              <a:endParaRPr lang="en-US" sz="2000" b="1" dirty="0">
                <a:latin typeface="Arial" charset="0"/>
              </a:endParaRPr>
            </a:p>
          </p:txBody>
        </p:sp>
        <p:graphicFrame>
          <p:nvGraphicFramePr>
            <p:cNvPr id="35855" name="Object 15"/>
            <p:cNvGraphicFramePr>
              <a:graphicFrameLocks noChangeAspect="1"/>
            </p:cNvGraphicFramePr>
            <p:nvPr/>
          </p:nvGraphicFramePr>
          <p:xfrm>
            <a:off x="1056" y="864"/>
            <a:ext cx="1140" cy="1115"/>
          </p:xfrm>
          <a:graphic>
            <a:graphicData uri="http://schemas.openxmlformats.org/presentationml/2006/ole">
              <mc:AlternateContent xmlns:mc="http://schemas.openxmlformats.org/markup-compatibility/2006">
                <mc:Choice xmlns:v="urn:schemas-microsoft-com:vml" Requires="v">
                  <p:oleObj spid="_x0000_s1111" name="Clip" r:id="rId8" imgW="1809360" imgH="1770480" progId="MS_ClipArt_Gallery.2">
                    <p:embed/>
                  </p:oleObj>
                </mc:Choice>
                <mc:Fallback>
                  <p:oleObj name="Clip" r:id="rId8" imgW="1809360" imgH="1770480" progId="MS_ClipArt_Gallery.2">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6" y="864"/>
                          <a:ext cx="1140" cy="111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5858" name="Text Box 18"/>
          <p:cNvSpPr txBox="1">
            <a:spLocks noChangeArrowheads="1"/>
          </p:cNvSpPr>
          <p:nvPr/>
        </p:nvSpPr>
        <p:spPr bwMode="auto">
          <a:xfrm>
            <a:off x="2743200" y="5867400"/>
            <a:ext cx="3003550" cy="366713"/>
          </a:xfrm>
          <a:prstGeom prst="rect">
            <a:avLst/>
          </a:prstGeom>
          <a:noFill/>
          <a:ln w="9525">
            <a:noFill/>
            <a:miter lim="800000"/>
            <a:headEnd/>
            <a:tailEnd/>
          </a:ln>
          <a:effectLst/>
        </p:spPr>
        <p:txBody>
          <a:bodyPr>
            <a:spAutoFit/>
          </a:bodyPr>
          <a:lstStyle/>
          <a:p>
            <a:endParaRPr lang="en-US">
              <a:latin typeface="Tahoma" pitchFamily="34" charset="0"/>
            </a:endParaRPr>
          </a:p>
        </p:txBody>
      </p:sp>
    </p:spTree>
  </p:cSld>
  <p:clrMapOvr>
    <a:masterClrMapping/>
  </p:clrMapOvr>
  <p:transition xmlns:p14="http://schemas.microsoft.com/office/powerpoint/2010/main">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fade">
                                      <p:cBhvr>
                                        <p:cTn id="7" dur="1000"/>
                                        <p:tgtEl>
                                          <p:spTgt spid="35842"/>
                                        </p:tgtEl>
                                      </p:cBhvr>
                                    </p:animEffect>
                                    <p:anim calcmode="lin" valueType="num">
                                      <p:cBhvr>
                                        <p:cTn id="8" dur="1000" fill="hold"/>
                                        <p:tgtEl>
                                          <p:spTgt spid="35842"/>
                                        </p:tgtEl>
                                        <p:attrNameLst>
                                          <p:attrName>ppt_x</p:attrName>
                                        </p:attrNameLst>
                                      </p:cBhvr>
                                      <p:tavLst>
                                        <p:tav tm="0">
                                          <p:val>
                                            <p:strVal val="#ppt_x"/>
                                          </p:val>
                                        </p:tav>
                                        <p:tav tm="100000">
                                          <p:val>
                                            <p:strVal val="#ppt_x"/>
                                          </p:val>
                                        </p:tav>
                                      </p:tavLst>
                                    </p:anim>
                                    <p:anim calcmode="lin" valueType="num">
                                      <p:cBhvr>
                                        <p:cTn id="9" dur="898" decel="100000" fill="hold"/>
                                        <p:tgtEl>
                                          <p:spTgt spid="35842"/>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3584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0-#ppt_w/2"/>
                                          </p:val>
                                        </p:tav>
                                        <p:tav tm="100000">
                                          <p:val>
                                            <p:strVal val="#ppt_x"/>
                                          </p:val>
                                        </p:tav>
                                      </p:tavLst>
                                    </p:anim>
                                    <p:anim calcmode="lin" valueType="num">
                                      <p:cBhvr additive="base">
                                        <p:cTn id="22"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0-#ppt_w/2"/>
                                          </p:val>
                                        </p:tav>
                                        <p:tav tm="100000">
                                          <p:val>
                                            <p:strVal val="#ppt_x"/>
                                          </p:val>
                                        </p:tav>
                                      </p:tavLst>
                                    </p:anim>
                                    <p:anim calcmode="lin" valueType="num">
                                      <p:cBhvr additive="base">
                                        <p:cTn id="2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_tradnl" dirty="0" err="1" smtClean="0"/>
              <a:t>Why</a:t>
            </a:r>
            <a:r>
              <a:rPr lang="es-ES_tradnl" dirty="0" smtClean="0"/>
              <a:t> </a:t>
            </a:r>
            <a:r>
              <a:rPr lang="es-ES_tradnl" dirty="0" err="1" smtClean="0"/>
              <a:t>Measures</a:t>
            </a:r>
            <a:r>
              <a:rPr lang="es-ES_tradnl" dirty="0" smtClean="0"/>
              <a:t> Are </a:t>
            </a:r>
            <a:r>
              <a:rPr lang="es-ES_tradnl" dirty="0" err="1" smtClean="0"/>
              <a:t>Important</a:t>
            </a:r>
            <a:r>
              <a:rPr lang="es-ES_tradnl" dirty="0" smtClean="0"/>
              <a:t> </a:t>
            </a:r>
            <a:r>
              <a:rPr lang="es-ES_tradnl" dirty="0" err="1" smtClean="0"/>
              <a:t>to</a:t>
            </a:r>
            <a:r>
              <a:rPr lang="es-ES_tradnl" dirty="0" smtClean="0"/>
              <a:t> </a:t>
            </a:r>
            <a:r>
              <a:rPr lang="es-ES_tradnl" dirty="0" err="1" smtClean="0"/>
              <a:t>Kids</a:t>
            </a:r>
            <a:r>
              <a:rPr lang="es-ES_tradnl" dirty="0" smtClean="0"/>
              <a:t> </a:t>
            </a:r>
            <a:endParaRPr lang="es-ES_tradnl" dirty="0"/>
          </a:p>
        </p:txBody>
      </p:sp>
      <p:sp>
        <p:nvSpPr>
          <p:cNvPr id="9" name="Content Placeholder 8"/>
          <p:cNvSpPr>
            <a:spLocks noGrp="1"/>
          </p:cNvSpPr>
          <p:nvPr>
            <p:ph sz="half" idx="2"/>
          </p:nvPr>
        </p:nvSpPr>
        <p:spPr>
          <a:xfrm>
            <a:off x="2667000" y="1752600"/>
            <a:ext cx="6019800" cy="4623816"/>
          </a:xfrm>
        </p:spPr>
        <p:txBody>
          <a:bodyPr>
            <a:noAutofit/>
          </a:bodyPr>
          <a:lstStyle/>
          <a:p>
            <a:r>
              <a:rPr lang="en-US" sz="2400" dirty="0" smtClean="0"/>
              <a:t>no </a:t>
            </a:r>
            <a:r>
              <a:rPr lang="en-US" sz="2400" dirty="0"/>
              <a:t>evidence of a diligent search in 41% </a:t>
            </a:r>
          </a:p>
          <a:p>
            <a:r>
              <a:rPr lang="en-US" sz="2400" dirty="0" smtClean="0"/>
              <a:t>Only 46% </a:t>
            </a:r>
            <a:r>
              <a:rPr lang="en-US" sz="2400" dirty="0"/>
              <a:t>had legal documentation to indicate that a permanency hearing was held within </a:t>
            </a:r>
            <a:r>
              <a:rPr lang="en-US" sz="2400" dirty="0" smtClean="0"/>
              <a:t>1 year </a:t>
            </a:r>
            <a:r>
              <a:rPr lang="en-US" sz="2400" dirty="0"/>
              <a:t>of coming into care </a:t>
            </a:r>
            <a:endParaRPr lang="en-US" sz="2400" dirty="0" smtClean="0"/>
          </a:p>
          <a:p>
            <a:r>
              <a:rPr lang="en-US" sz="2400" dirty="0" smtClean="0"/>
              <a:t>one </a:t>
            </a:r>
            <a:r>
              <a:rPr lang="en-US" sz="2400" dirty="0"/>
              <a:t>in four APPLA </a:t>
            </a:r>
            <a:r>
              <a:rPr lang="en-US" sz="2400" dirty="0" smtClean="0"/>
              <a:t>cases </a:t>
            </a:r>
            <a:r>
              <a:rPr lang="en-US" sz="2400" dirty="0"/>
              <a:t>did not have “compelling reasons” </a:t>
            </a:r>
            <a:r>
              <a:rPr lang="en-US" sz="2400" dirty="0" smtClean="0"/>
              <a:t>documented</a:t>
            </a:r>
          </a:p>
          <a:p>
            <a:r>
              <a:rPr lang="en-US" sz="2400" dirty="0" smtClean="0"/>
              <a:t>90</a:t>
            </a:r>
            <a:r>
              <a:rPr lang="en-US" sz="2400" dirty="0"/>
              <a:t>% of children </a:t>
            </a:r>
            <a:r>
              <a:rPr lang="en-US" sz="2400" dirty="0" smtClean="0"/>
              <a:t>did have a written transitional </a:t>
            </a:r>
            <a:r>
              <a:rPr lang="en-US" sz="2400" dirty="0"/>
              <a:t>living plan </a:t>
            </a:r>
            <a:r>
              <a:rPr lang="en-US" sz="2400" dirty="0" smtClean="0"/>
              <a:t>but </a:t>
            </a:r>
            <a:r>
              <a:rPr lang="en-US" sz="2400" dirty="0"/>
              <a:t>less than half were signed by the child </a:t>
            </a:r>
          </a:p>
          <a:p>
            <a:r>
              <a:rPr lang="en-US" sz="2400" dirty="0" smtClean="0"/>
              <a:t>half </a:t>
            </a:r>
            <a:r>
              <a:rPr lang="en-US" sz="2400" dirty="0"/>
              <a:t>(54%) of children had a documented relation- ship with an adult family member; another 24% had at least one connection to a non-familial </a:t>
            </a:r>
            <a:r>
              <a:rPr lang="en-US" sz="2400" dirty="0" smtClean="0"/>
              <a:t>adult</a:t>
            </a:r>
            <a:endParaRPr lang="es-ES_tradnl" sz="2400" dirty="0"/>
          </a:p>
        </p:txBody>
      </p:sp>
      <p:pic>
        <p:nvPicPr>
          <p:cNvPr id="12" name="Picture 11"/>
          <p:cNvPicPr>
            <a:picLocks noChangeAspect="1"/>
          </p:cNvPicPr>
          <p:nvPr/>
        </p:nvPicPr>
        <p:blipFill>
          <a:blip r:embed="rId3"/>
          <a:stretch>
            <a:fillRect/>
          </a:stretch>
        </p:blipFill>
        <p:spPr>
          <a:xfrm>
            <a:off x="685800" y="2209800"/>
            <a:ext cx="1280203" cy="3401682"/>
          </a:xfrm>
          <a:prstGeom prst="rect">
            <a:avLst/>
          </a:prstGeom>
        </p:spPr>
      </p:pic>
      <p:sp>
        <p:nvSpPr>
          <p:cNvPr id="13" name="Content Placeholder 12"/>
          <p:cNvSpPr>
            <a:spLocks noGrp="1"/>
          </p:cNvSpPr>
          <p:nvPr>
            <p:ph sz="half" idx="1"/>
          </p:nvPr>
        </p:nvSpPr>
        <p:spPr>
          <a:xfrm>
            <a:off x="457200" y="1773936"/>
            <a:ext cx="1752600" cy="4623816"/>
          </a:xfrm>
        </p:spPr>
        <p:txBody>
          <a:bodyPr>
            <a:normAutofit fontScale="70000" lnSpcReduction="20000"/>
          </a:bodyPr>
          <a:lstStyle/>
          <a:p>
            <a:endParaRPr lang="es-ES_tradnl" dirty="0"/>
          </a:p>
        </p:txBody>
      </p:sp>
    </p:spTree>
    <p:extLst>
      <p:ext uri="{BB962C8B-B14F-4D97-AF65-F5344CB8AC3E}">
        <p14:creationId xmlns:p14="http://schemas.microsoft.com/office/powerpoint/2010/main" val="1220333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_tradnl" dirty="0" err="1" smtClean="0"/>
              <a:t>Why</a:t>
            </a:r>
            <a:r>
              <a:rPr lang="es-ES_tradnl" dirty="0" smtClean="0"/>
              <a:t> </a:t>
            </a:r>
            <a:r>
              <a:rPr lang="es-ES_tradnl" dirty="0" err="1" smtClean="0"/>
              <a:t>Measures</a:t>
            </a:r>
            <a:r>
              <a:rPr lang="es-ES_tradnl" dirty="0" smtClean="0"/>
              <a:t> Are </a:t>
            </a:r>
            <a:r>
              <a:rPr lang="es-ES_tradnl" dirty="0" err="1" smtClean="0"/>
              <a:t>Important</a:t>
            </a:r>
            <a:r>
              <a:rPr lang="es-ES_tradnl" dirty="0" smtClean="0"/>
              <a:t> </a:t>
            </a:r>
            <a:r>
              <a:rPr lang="es-ES_tradnl" dirty="0" err="1" smtClean="0"/>
              <a:t>to</a:t>
            </a:r>
            <a:r>
              <a:rPr lang="es-ES_tradnl" dirty="0" smtClean="0"/>
              <a:t> </a:t>
            </a:r>
            <a:r>
              <a:rPr lang="es-ES_tradnl" dirty="0" err="1" smtClean="0"/>
              <a:t>Kids</a:t>
            </a:r>
            <a:r>
              <a:rPr lang="es-ES_tradnl" dirty="0" smtClean="0"/>
              <a:t> </a:t>
            </a:r>
            <a:endParaRPr lang="es-ES_tradnl" dirty="0"/>
          </a:p>
        </p:txBody>
      </p:sp>
      <p:pic>
        <p:nvPicPr>
          <p:cNvPr id="12" name="Picture 11"/>
          <p:cNvPicPr>
            <a:picLocks noChangeAspect="1"/>
          </p:cNvPicPr>
          <p:nvPr/>
        </p:nvPicPr>
        <p:blipFill>
          <a:blip r:embed="rId3"/>
          <a:stretch>
            <a:fillRect/>
          </a:stretch>
        </p:blipFill>
        <p:spPr>
          <a:xfrm>
            <a:off x="685800" y="2209800"/>
            <a:ext cx="1280203" cy="3401682"/>
          </a:xfrm>
          <a:prstGeom prst="rect">
            <a:avLst/>
          </a:prstGeom>
        </p:spPr>
      </p:pic>
      <p:sp>
        <p:nvSpPr>
          <p:cNvPr id="13" name="Content Placeholder 12"/>
          <p:cNvSpPr>
            <a:spLocks noGrp="1"/>
          </p:cNvSpPr>
          <p:nvPr>
            <p:ph sz="half" idx="1"/>
          </p:nvPr>
        </p:nvSpPr>
        <p:spPr>
          <a:xfrm>
            <a:off x="457200" y="1773936"/>
            <a:ext cx="1752600" cy="4623816"/>
          </a:xfrm>
        </p:spPr>
        <p:txBody>
          <a:bodyPr>
            <a:normAutofit/>
          </a:bodyPr>
          <a:lstStyle/>
          <a:p>
            <a:endParaRPr lang="es-ES_tradnl" dirty="0"/>
          </a:p>
        </p:txBody>
      </p:sp>
      <p:pic>
        <p:nvPicPr>
          <p:cNvPr id="6" name="Content Placeholder 5"/>
          <p:cNvPicPr>
            <a:picLocks noGrp="1"/>
          </p:cNvPicPr>
          <p:nvPr>
            <p:ph sz="half" idx="2"/>
          </p:nvPr>
        </p:nvPicPr>
        <p:blipFill>
          <a:blip r:embed="rId4" cstate="print"/>
          <a:srcRect t="117" b="117"/>
          <a:stretch>
            <a:fillRect/>
          </a:stretch>
        </p:blipFill>
        <p:spPr bwMode="auto">
          <a:xfrm>
            <a:off x="2667000" y="1752600"/>
            <a:ext cx="6019800" cy="4624388"/>
          </a:xfrm>
          <a:prstGeom prst="rect">
            <a:avLst/>
          </a:prstGeom>
          <a:noFill/>
          <a:ln w="9525">
            <a:noFill/>
            <a:miter lim="800000"/>
            <a:headEnd/>
            <a:tailEnd/>
          </a:ln>
        </p:spPr>
      </p:pic>
    </p:spTree>
    <p:extLst>
      <p:ext uri="{BB962C8B-B14F-4D97-AF65-F5344CB8AC3E}">
        <p14:creationId xmlns:p14="http://schemas.microsoft.com/office/powerpoint/2010/main" val="140792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t>
            </a:r>
            <a:r>
              <a:rPr lang="en-US" dirty="0" smtClean="0"/>
              <a:t>ontinuous </a:t>
            </a:r>
            <a:r>
              <a:rPr lang="en-US" dirty="0"/>
              <a:t>quality </a:t>
            </a:r>
            <a:r>
              <a:rPr lang="en-US" dirty="0" smtClean="0"/>
              <a:t>improvement </a:t>
            </a:r>
            <a:endParaRPr lang="en-US" dirty="0"/>
          </a:p>
        </p:txBody>
      </p:sp>
      <p:sp>
        <p:nvSpPr>
          <p:cNvPr id="3" name="Content Placeholder 2"/>
          <p:cNvSpPr>
            <a:spLocks noGrp="1"/>
          </p:cNvSpPr>
          <p:nvPr>
            <p:ph idx="1"/>
          </p:nvPr>
        </p:nvSpPr>
        <p:spPr/>
        <p:txBody>
          <a:bodyPr/>
          <a:lstStyle/>
          <a:p>
            <a:pPr marL="118872" indent="0">
              <a:buNone/>
            </a:pPr>
            <a:r>
              <a:rPr lang="en-US" dirty="0" smtClean="0"/>
              <a:t>(</a:t>
            </a:r>
            <a:r>
              <a:rPr lang="en-US" dirty="0"/>
              <a:t>1) due process of law </a:t>
            </a:r>
          </a:p>
          <a:p>
            <a:pPr marL="118872" indent="0">
              <a:buNone/>
            </a:pPr>
            <a:r>
              <a:rPr lang="en-US" dirty="0"/>
              <a:t>(2) timely, thorough and complete court hearings, and </a:t>
            </a:r>
          </a:p>
          <a:p>
            <a:pPr marL="118872" indent="0">
              <a:buNone/>
            </a:pPr>
            <a:r>
              <a:rPr lang="en-US" dirty="0"/>
              <a:t>(3) high quality legal representation to parents, children and the child welfare agency, both in and out of court.</a:t>
            </a:r>
          </a:p>
          <a:p>
            <a:endParaRPr lang="en-US" dirty="0"/>
          </a:p>
        </p:txBody>
      </p:sp>
    </p:spTree>
    <p:extLst>
      <p:ext uri="{BB962C8B-B14F-4D97-AF65-F5344CB8AC3E}">
        <p14:creationId xmlns:p14="http://schemas.microsoft.com/office/powerpoint/2010/main" val="2296212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https://www.ncjrs.gov/pdffiles1/ojjdp/223567.pdf</a:t>
            </a:r>
            <a:endParaRPr lang="en-US" dirty="0"/>
          </a:p>
        </p:txBody>
      </p:sp>
      <p:pic>
        <p:nvPicPr>
          <p:cNvPr id="4098" name="Picture 2"/>
          <p:cNvPicPr>
            <a:picLocks noGrp="1" noChangeAspect="1" noChangeArrowheads="1"/>
          </p:cNvPicPr>
          <p:nvPr>
            <p:ph idx="1"/>
          </p:nvPr>
        </p:nvPicPr>
        <p:blipFill>
          <a:blip r:embed="rId3" cstate="print"/>
          <a:stretch>
            <a:fillRect/>
          </a:stretch>
        </p:blipFill>
        <p:spPr bwMode="auto">
          <a:xfrm>
            <a:off x="2514600" y="1737360"/>
            <a:ext cx="3909294" cy="50292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type="body" idx="1"/>
          </p:nvPr>
        </p:nvSpPr>
        <p:spPr>
          <a:xfrm>
            <a:off x="304800" y="2819400"/>
            <a:ext cx="6480174" cy="3252398"/>
          </a:xfrm>
        </p:spPr>
        <p:txBody>
          <a:bodyPr>
            <a:normAutofit/>
          </a:bodyPr>
          <a:lstStyle/>
          <a:p>
            <a:pPr lvl="1">
              <a:buFont typeface="Wingdings" charset="2"/>
              <a:buChar char="Ø"/>
            </a:pPr>
            <a:r>
              <a:rPr lang="en-US" dirty="0" smtClean="0">
                <a:solidFill>
                  <a:srgbClr val="000000"/>
                </a:solidFill>
              </a:rPr>
              <a:t>What gets measured gets done.</a:t>
            </a:r>
          </a:p>
          <a:p>
            <a:pPr lvl="1">
              <a:buFont typeface="Wingdings" charset="2"/>
              <a:buChar char="Ø"/>
            </a:pPr>
            <a:r>
              <a:rPr lang="en-US" dirty="0" smtClean="0">
                <a:solidFill>
                  <a:srgbClr val="000000"/>
                </a:solidFill>
              </a:rPr>
              <a:t>If you don’t measure results, you can’t tell success from failure.</a:t>
            </a:r>
          </a:p>
          <a:p>
            <a:pPr lvl="1">
              <a:buFont typeface="Wingdings" charset="2"/>
              <a:buChar char="Ø"/>
            </a:pPr>
            <a:r>
              <a:rPr lang="en-US" dirty="0" smtClean="0">
                <a:solidFill>
                  <a:srgbClr val="000000"/>
                </a:solidFill>
              </a:rPr>
              <a:t>If you can’t see success, you can’t reward it.</a:t>
            </a:r>
          </a:p>
          <a:p>
            <a:pPr lvl="1">
              <a:buFont typeface="Wingdings" charset="2"/>
              <a:buChar char="Ø"/>
            </a:pPr>
            <a:r>
              <a:rPr lang="en-US" dirty="0" smtClean="0">
                <a:solidFill>
                  <a:srgbClr val="000000"/>
                </a:solidFill>
              </a:rPr>
              <a:t>If you can’t reward </a:t>
            </a:r>
            <a:r>
              <a:rPr lang="en-US" dirty="0">
                <a:solidFill>
                  <a:srgbClr val="000000"/>
                </a:solidFill>
              </a:rPr>
              <a:t>s</a:t>
            </a:r>
            <a:r>
              <a:rPr lang="en-US" dirty="0" smtClean="0">
                <a:solidFill>
                  <a:srgbClr val="000000"/>
                </a:solidFill>
              </a:rPr>
              <a:t>uccess, you’re probably rewarding failure.</a:t>
            </a:r>
          </a:p>
          <a:p>
            <a:pPr lvl="1">
              <a:buFont typeface="Wingdings" charset="2"/>
              <a:buChar char="Ø"/>
            </a:pPr>
            <a:r>
              <a:rPr lang="en-US" dirty="0" smtClean="0">
                <a:solidFill>
                  <a:srgbClr val="000000"/>
                </a:solidFill>
              </a:rPr>
              <a:t>If you can’t see success, you can’t learn from it. </a:t>
            </a:r>
            <a:endParaRPr lang="en-US" dirty="0">
              <a:solidFill>
                <a:srgbClr val="000000"/>
              </a:solidFill>
            </a:endParaRPr>
          </a:p>
          <a:p>
            <a:pPr lvl="1">
              <a:buFont typeface="Wingdings" charset="2"/>
              <a:buChar char="Ø"/>
            </a:pPr>
            <a:r>
              <a:rPr lang="en-US" dirty="0" smtClean="0">
                <a:solidFill>
                  <a:srgbClr val="000000"/>
                </a:solidFill>
              </a:rPr>
              <a:t>If you can’t recognize failure, you can’t correct it.</a:t>
            </a:r>
          </a:p>
          <a:p>
            <a:pPr lvl="1">
              <a:buFont typeface="Wingdings" charset="2"/>
              <a:buChar char="Ø"/>
            </a:pPr>
            <a:r>
              <a:rPr lang="en-US" dirty="0" smtClean="0">
                <a:solidFill>
                  <a:srgbClr val="000000"/>
                </a:solidFill>
              </a:rPr>
              <a:t>If you can demonstrate results, you can win public support.</a:t>
            </a:r>
          </a:p>
          <a:p>
            <a:pPr lvl="8">
              <a:buFont typeface="Wingdings" charset="2"/>
              <a:buChar char="Ø"/>
            </a:pPr>
            <a:r>
              <a:rPr lang="en-US" dirty="0">
                <a:solidFill>
                  <a:srgbClr val="000000"/>
                </a:solidFill>
              </a:rPr>
              <a:t>Osbourne and Gaebler – 1992</a:t>
            </a:r>
          </a:p>
          <a:p>
            <a:pPr lvl="3">
              <a:buFont typeface="Wingdings" charset="2"/>
              <a:buChar char="Ø"/>
            </a:pPr>
            <a:endParaRPr lang="en-US" dirty="0" smtClean="0">
              <a:solidFill>
                <a:srgbClr val="000000"/>
              </a:solidFill>
            </a:endParaRPr>
          </a:p>
          <a:p>
            <a:pPr lvl="1"/>
            <a:endParaRPr lang="en-US" dirty="0">
              <a:solidFill>
                <a:srgbClr val="000000"/>
              </a:solidFill>
            </a:endParaRPr>
          </a:p>
        </p:txBody>
      </p:sp>
      <p:sp>
        <p:nvSpPr>
          <p:cNvPr id="6" name="Title 5"/>
          <p:cNvSpPr>
            <a:spLocks noGrp="1"/>
          </p:cNvSpPr>
          <p:nvPr>
            <p:ph type="title"/>
          </p:nvPr>
        </p:nvSpPr>
        <p:spPr/>
        <p:txBody>
          <a:bodyPr>
            <a:normAutofit/>
          </a:bodyPr>
          <a:lstStyle/>
          <a:p>
            <a:r>
              <a:rPr lang="en-US" dirty="0" smtClean="0"/>
              <a:t>Importance of Toolkit Measures:</a:t>
            </a:r>
            <a:endParaRPr lang="en-US" dirty="0"/>
          </a:p>
        </p:txBody>
      </p:sp>
      <p:pic>
        <p:nvPicPr>
          <p:cNvPr id="3" name="Picture 2"/>
          <p:cNvPicPr>
            <a:picLocks noChangeAspect="1"/>
          </p:cNvPicPr>
          <p:nvPr/>
        </p:nvPicPr>
        <p:blipFill>
          <a:blip r:embed="rId3"/>
          <a:stretch>
            <a:fillRect/>
          </a:stretch>
        </p:blipFill>
        <p:spPr>
          <a:xfrm>
            <a:off x="7291798" y="4700843"/>
            <a:ext cx="1544354" cy="1544354"/>
          </a:xfrm>
          <a:prstGeom prst="rect">
            <a:avLst/>
          </a:prstGeom>
        </p:spPr>
      </p:pic>
    </p:spTree>
    <p:extLst>
      <p:ext uri="{BB962C8B-B14F-4D97-AF65-F5344CB8AC3E}">
        <p14:creationId xmlns:p14="http://schemas.microsoft.com/office/powerpoint/2010/main" val="329167811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9 Core Measures</a:t>
            </a:r>
            <a:endParaRPr lang="en-US" dirty="0">
              <a:solidFill>
                <a:schemeClr val="tx1"/>
              </a:solidFill>
            </a:endParaRPr>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2183233950"/>
              </p:ext>
            </p:extLst>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38208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1. </a:t>
            </a:r>
            <a:r>
              <a:rPr lang="en-US" b="1" dirty="0"/>
              <a:t>Time to First Permanency Hearing (Toolkit Measure 4G): </a:t>
            </a:r>
            <a:r>
              <a:rPr lang="en-US" dirty="0"/>
              <a:t>The median time from the filing of the original petition to first permanency hearing (how long it takes to complete the first permanency hearing). </a:t>
            </a:r>
          </a:p>
        </p:txBody>
      </p:sp>
    </p:spTree>
    <p:extLst>
      <p:ext uri="{BB962C8B-B14F-4D97-AF65-F5344CB8AC3E}">
        <p14:creationId xmlns:p14="http://schemas.microsoft.com/office/powerpoint/2010/main" val="38004110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Custom 1">
      <a:majorFont>
        <a:latin typeface="Consolas"/>
        <a:ea typeface=""/>
        <a:cs typeface=""/>
      </a:majorFont>
      <a:minorFont>
        <a:latin typeface="Corbel"/>
        <a:ea typeface=""/>
        <a:cs typeface=""/>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329</TotalTime>
  <Words>1349</Words>
  <Application>Microsoft Macintosh PowerPoint</Application>
  <PresentationFormat>On-screen Show (4:3)</PresentationFormat>
  <Paragraphs>187</Paragraphs>
  <Slides>20</Slides>
  <Notes>16</Notes>
  <HiddenSlides>0</HiddenSlides>
  <MMClips>0</MMClips>
  <ScaleCrop>false</ScaleCrop>
  <HeadingPairs>
    <vt:vector size="8" baseType="variant">
      <vt:variant>
        <vt:lpstr>Theme</vt:lpstr>
      </vt:variant>
      <vt:variant>
        <vt:i4>1</vt:i4>
      </vt:variant>
      <vt:variant>
        <vt:lpstr>Links</vt:lpstr>
      </vt:variant>
      <vt:variant>
        <vt:i4>2</vt:i4>
      </vt:variant>
      <vt:variant>
        <vt:lpstr>Embedded OLE Servers</vt:lpstr>
      </vt:variant>
      <vt:variant>
        <vt:i4>1</vt:i4>
      </vt:variant>
      <vt:variant>
        <vt:lpstr>Slide Titles</vt:lpstr>
      </vt:variant>
      <vt:variant>
        <vt:i4>20</vt:i4>
      </vt:variant>
    </vt:vector>
  </HeadingPairs>
  <TitlesOfParts>
    <vt:vector size="24" baseType="lpstr">
      <vt:lpstr>Module</vt:lpstr>
      <vt:lpstr>C:\Dashboard\Reports\StateMap\StateMap001.gif</vt:lpstr>
      <vt:lpstr>C:\Dashboard\Reports\CountyRep\County41.gif</vt:lpstr>
      <vt:lpstr>Clip</vt:lpstr>
      <vt:lpstr>Quality in Child Protection</vt:lpstr>
      <vt:lpstr>Why Measures Are      Important To Courts </vt:lpstr>
      <vt:lpstr>Why Measures Are Important to Kids </vt:lpstr>
      <vt:lpstr>Why Measures Are Important to Kids </vt:lpstr>
      <vt:lpstr>Continuous quality improvement </vt:lpstr>
      <vt:lpstr>https://www.ncjrs.gov/pdffiles1/ojjdp/223567.pdf</vt:lpstr>
      <vt:lpstr>Importance of Toolkit Measures:</vt:lpstr>
      <vt:lpstr>9 Core Measures</vt:lpstr>
      <vt:lpstr>PowerPoint Presentation</vt:lpstr>
      <vt:lpstr>PowerPoint Presentation</vt:lpstr>
      <vt:lpstr>PowerPoint Presentation</vt:lpstr>
      <vt:lpstr>PowerPoint Presentation</vt:lpstr>
      <vt:lpstr>PowerPoint Presentation</vt:lpstr>
      <vt:lpstr>Colorado </vt:lpstr>
      <vt:lpstr>Michigan</vt:lpstr>
      <vt:lpstr>PowerPoint Presentation</vt:lpstr>
      <vt:lpstr>PowerPoint Presentation</vt:lpstr>
      <vt:lpstr>Hm.  </vt:lpstr>
      <vt:lpstr>Your Turn</vt:lpstr>
      <vt:lpstr>How do I get involved?</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High-Performance in  Child Protection</dc:title>
  <dc:creator>adavis</dc:creator>
  <cp:lastModifiedBy>Alicia Davis</cp:lastModifiedBy>
  <cp:revision>30</cp:revision>
  <dcterms:created xsi:type="dcterms:W3CDTF">2011-08-04T17:47:43Z</dcterms:created>
  <dcterms:modified xsi:type="dcterms:W3CDTF">2011-12-15T20:08:19Z</dcterms:modified>
</cp:coreProperties>
</file>